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94" r:id="rId4"/>
    <p:sldId id="266" r:id="rId5"/>
    <p:sldId id="259" r:id="rId6"/>
    <p:sldId id="292" r:id="rId7"/>
    <p:sldId id="273" r:id="rId8"/>
    <p:sldId id="269" r:id="rId9"/>
    <p:sldId id="283" r:id="rId10"/>
    <p:sldId id="278" r:id="rId11"/>
    <p:sldId id="270" r:id="rId12"/>
    <p:sldId id="284" r:id="rId13"/>
    <p:sldId id="288" r:id="rId14"/>
    <p:sldId id="286" r:id="rId15"/>
    <p:sldId id="261" r:id="rId16"/>
    <p:sldId id="262"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4670" autoAdjust="0"/>
  </p:normalViewPr>
  <p:slideViewPr>
    <p:cSldViewPr snapToGrid="0">
      <p:cViewPr varScale="1">
        <p:scale>
          <a:sx n="59" d="100"/>
          <a:sy n="59" d="100"/>
        </p:scale>
        <p:origin x="1014"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472733-CAFE-4654-AB3C-36E2F8754C64}" type="datetimeFigureOut">
              <a:rPr lang="en-US" smtClean="0"/>
              <a:t>9/15/2020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9561E3-DA65-4066-8E23-877DD6F2B992}" type="slidenum">
              <a:rPr lang="en-US" smtClean="0"/>
              <a:t>‹#›</a:t>
            </a:fld>
            <a:endParaRPr lang="en-US"/>
          </a:p>
        </p:txBody>
      </p:sp>
    </p:spTree>
    <p:extLst>
      <p:ext uri="{BB962C8B-B14F-4D97-AF65-F5344CB8AC3E}">
        <p14:creationId xmlns:p14="http://schemas.microsoft.com/office/powerpoint/2010/main" val="215366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“Any growth below 2% in the global economy is considered a recession”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561E3-DA65-4066-8E23-877DD6F2B9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7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708A-75A0-42BF-9EC6-93E82E4DA6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612AE7-8254-47EB-969D-075D42DD5F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3F022A-7740-40D6-B15E-3106F22DF54F}"/>
              </a:ext>
            </a:extLst>
          </p:cNvPr>
          <p:cNvSpPr>
            <a:spLocks noGrp="1"/>
          </p:cNvSpPr>
          <p:nvPr>
            <p:ph type="dt" sz="half" idx="10"/>
          </p:nvPr>
        </p:nvSpPr>
        <p:spPr/>
        <p:txBody>
          <a:bodyPr/>
          <a:lstStyle/>
          <a:p>
            <a:fld id="{13E44C50-8DB5-4724-A2C0-FC393DCA3F77}" type="datetimeFigureOut">
              <a:rPr lang="en-US" smtClean="0"/>
              <a:t>9/15/2020</a:t>
            </a:fld>
            <a:endParaRPr lang="en-US"/>
          </a:p>
        </p:txBody>
      </p:sp>
      <p:sp>
        <p:nvSpPr>
          <p:cNvPr id="5" name="Footer Placeholder 4">
            <a:extLst>
              <a:ext uri="{FF2B5EF4-FFF2-40B4-BE49-F238E27FC236}">
                <a16:creationId xmlns:a16="http://schemas.microsoft.com/office/drawing/2014/main" id="{DD1299DE-8C62-4821-887D-ACF5D01C5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265FA-7170-45B8-83AD-25FA906A8288}"/>
              </a:ext>
            </a:extLst>
          </p:cNvPr>
          <p:cNvSpPr>
            <a:spLocks noGrp="1"/>
          </p:cNvSpPr>
          <p:nvPr>
            <p:ph type="sldNum" sz="quarter" idx="12"/>
          </p:nvPr>
        </p:nvSpPr>
        <p:spPr/>
        <p:txBody>
          <a:bodyPr/>
          <a:lstStyle/>
          <a:p>
            <a:fld id="{69C20C7D-CC9A-45A5-AB7E-554418EE4C05}" type="slidenum">
              <a:rPr lang="en-US" smtClean="0"/>
              <a:t>‹#›</a:t>
            </a:fld>
            <a:endParaRPr lang="en-US"/>
          </a:p>
        </p:txBody>
      </p:sp>
    </p:spTree>
    <p:extLst>
      <p:ext uri="{BB962C8B-B14F-4D97-AF65-F5344CB8AC3E}">
        <p14:creationId xmlns:p14="http://schemas.microsoft.com/office/powerpoint/2010/main" val="276712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7DECF-7ABF-4BC4-9074-28BEA5FA0D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DAE40-DD51-440E-97F8-E0EA6CF21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9C1EF-402C-4159-889A-7A6E8612AC3B}"/>
              </a:ext>
            </a:extLst>
          </p:cNvPr>
          <p:cNvSpPr>
            <a:spLocks noGrp="1"/>
          </p:cNvSpPr>
          <p:nvPr>
            <p:ph type="dt" sz="half" idx="10"/>
          </p:nvPr>
        </p:nvSpPr>
        <p:spPr/>
        <p:txBody>
          <a:bodyPr/>
          <a:lstStyle/>
          <a:p>
            <a:fld id="{13E44C50-8DB5-4724-A2C0-FC393DCA3F77}" type="datetimeFigureOut">
              <a:rPr lang="en-US" smtClean="0"/>
              <a:t>9/15/2020</a:t>
            </a:fld>
            <a:endParaRPr lang="en-US"/>
          </a:p>
        </p:txBody>
      </p:sp>
      <p:sp>
        <p:nvSpPr>
          <p:cNvPr id="5" name="Footer Placeholder 4">
            <a:extLst>
              <a:ext uri="{FF2B5EF4-FFF2-40B4-BE49-F238E27FC236}">
                <a16:creationId xmlns:a16="http://schemas.microsoft.com/office/drawing/2014/main" id="{89357462-2910-438A-ACE6-0D9ED8D46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EA9DF-5A72-43F7-B400-031B2FA62E6D}"/>
              </a:ext>
            </a:extLst>
          </p:cNvPr>
          <p:cNvSpPr>
            <a:spLocks noGrp="1"/>
          </p:cNvSpPr>
          <p:nvPr>
            <p:ph type="sldNum" sz="quarter" idx="12"/>
          </p:nvPr>
        </p:nvSpPr>
        <p:spPr/>
        <p:txBody>
          <a:bodyPr/>
          <a:lstStyle/>
          <a:p>
            <a:fld id="{69C20C7D-CC9A-45A5-AB7E-554418EE4C05}" type="slidenum">
              <a:rPr lang="en-US" smtClean="0"/>
              <a:t>‹#›</a:t>
            </a:fld>
            <a:endParaRPr lang="en-US"/>
          </a:p>
        </p:txBody>
      </p:sp>
    </p:spTree>
    <p:extLst>
      <p:ext uri="{BB962C8B-B14F-4D97-AF65-F5344CB8AC3E}">
        <p14:creationId xmlns:p14="http://schemas.microsoft.com/office/powerpoint/2010/main" val="420529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28112B-6DD5-4372-A17B-0CB44C1BAA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7B1758-2515-4BD6-BC02-8522302B73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F5C57-BDF5-4341-B259-3067969D2FF1}"/>
              </a:ext>
            </a:extLst>
          </p:cNvPr>
          <p:cNvSpPr>
            <a:spLocks noGrp="1"/>
          </p:cNvSpPr>
          <p:nvPr>
            <p:ph type="dt" sz="half" idx="10"/>
          </p:nvPr>
        </p:nvSpPr>
        <p:spPr/>
        <p:txBody>
          <a:bodyPr/>
          <a:lstStyle/>
          <a:p>
            <a:fld id="{13E44C50-8DB5-4724-A2C0-FC393DCA3F77}" type="datetimeFigureOut">
              <a:rPr lang="en-US" smtClean="0"/>
              <a:t>9/15/2020</a:t>
            </a:fld>
            <a:endParaRPr lang="en-US"/>
          </a:p>
        </p:txBody>
      </p:sp>
      <p:sp>
        <p:nvSpPr>
          <p:cNvPr id="5" name="Footer Placeholder 4">
            <a:extLst>
              <a:ext uri="{FF2B5EF4-FFF2-40B4-BE49-F238E27FC236}">
                <a16:creationId xmlns:a16="http://schemas.microsoft.com/office/drawing/2014/main" id="{B496890B-3B9F-4EB5-ABD6-CAD8C023F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0545F-7CC8-44C5-98EC-3892FB506429}"/>
              </a:ext>
            </a:extLst>
          </p:cNvPr>
          <p:cNvSpPr>
            <a:spLocks noGrp="1"/>
          </p:cNvSpPr>
          <p:nvPr>
            <p:ph type="sldNum" sz="quarter" idx="12"/>
          </p:nvPr>
        </p:nvSpPr>
        <p:spPr/>
        <p:txBody>
          <a:bodyPr/>
          <a:lstStyle/>
          <a:p>
            <a:fld id="{69C20C7D-CC9A-45A5-AB7E-554418EE4C05}" type="slidenum">
              <a:rPr lang="en-US" smtClean="0"/>
              <a:t>‹#›</a:t>
            </a:fld>
            <a:endParaRPr lang="en-US"/>
          </a:p>
        </p:txBody>
      </p:sp>
    </p:spTree>
    <p:extLst>
      <p:ext uri="{BB962C8B-B14F-4D97-AF65-F5344CB8AC3E}">
        <p14:creationId xmlns:p14="http://schemas.microsoft.com/office/powerpoint/2010/main" val="254818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B322-355A-441C-BB5E-79C4DE65D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523D7-C65A-42FE-B307-C858FBD3E0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7D5AB-911A-44FE-B3B5-22A5FAE9FDBA}"/>
              </a:ext>
            </a:extLst>
          </p:cNvPr>
          <p:cNvSpPr>
            <a:spLocks noGrp="1"/>
          </p:cNvSpPr>
          <p:nvPr>
            <p:ph type="dt" sz="half" idx="10"/>
          </p:nvPr>
        </p:nvSpPr>
        <p:spPr/>
        <p:txBody>
          <a:bodyPr/>
          <a:lstStyle/>
          <a:p>
            <a:fld id="{13E44C50-8DB5-4724-A2C0-FC393DCA3F77}" type="datetimeFigureOut">
              <a:rPr lang="en-US" smtClean="0"/>
              <a:t>9/15/2020</a:t>
            </a:fld>
            <a:endParaRPr lang="en-US"/>
          </a:p>
        </p:txBody>
      </p:sp>
      <p:sp>
        <p:nvSpPr>
          <p:cNvPr id="5" name="Footer Placeholder 4">
            <a:extLst>
              <a:ext uri="{FF2B5EF4-FFF2-40B4-BE49-F238E27FC236}">
                <a16:creationId xmlns:a16="http://schemas.microsoft.com/office/drawing/2014/main" id="{BF5099E6-D549-4DDF-B9E2-9631DF3B5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327A0-C00D-47A6-B4ED-EFD2B2A07759}"/>
              </a:ext>
            </a:extLst>
          </p:cNvPr>
          <p:cNvSpPr>
            <a:spLocks noGrp="1"/>
          </p:cNvSpPr>
          <p:nvPr>
            <p:ph type="sldNum" sz="quarter" idx="12"/>
          </p:nvPr>
        </p:nvSpPr>
        <p:spPr/>
        <p:txBody>
          <a:bodyPr/>
          <a:lstStyle/>
          <a:p>
            <a:fld id="{69C20C7D-CC9A-45A5-AB7E-554418EE4C05}" type="slidenum">
              <a:rPr lang="en-US" smtClean="0"/>
              <a:t>‹#›</a:t>
            </a:fld>
            <a:endParaRPr lang="en-US"/>
          </a:p>
        </p:txBody>
      </p:sp>
    </p:spTree>
    <p:extLst>
      <p:ext uri="{BB962C8B-B14F-4D97-AF65-F5344CB8AC3E}">
        <p14:creationId xmlns:p14="http://schemas.microsoft.com/office/powerpoint/2010/main" val="260902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242C-39DD-4890-9A9F-5CDFCC1F83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A407A5-2C6A-4696-9E1B-4119E7D3F8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3F9691-E07B-47A8-9FB1-0C27BAF98891}"/>
              </a:ext>
            </a:extLst>
          </p:cNvPr>
          <p:cNvSpPr>
            <a:spLocks noGrp="1"/>
          </p:cNvSpPr>
          <p:nvPr>
            <p:ph type="dt" sz="half" idx="10"/>
          </p:nvPr>
        </p:nvSpPr>
        <p:spPr/>
        <p:txBody>
          <a:bodyPr/>
          <a:lstStyle/>
          <a:p>
            <a:fld id="{13E44C50-8DB5-4724-A2C0-FC393DCA3F77}" type="datetimeFigureOut">
              <a:rPr lang="en-US" smtClean="0"/>
              <a:t>9/15/2020</a:t>
            </a:fld>
            <a:endParaRPr lang="en-US"/>
          </a:p>
        </p:txBody>
      </p:sp>
      <p:sp>
        <p:nvSpPr>
          <p:cNvPr id="5" name="Footer Placeholder 4">
            <a:extLst>
              <a:ext uri="{FF2B5EF4-FFF2-40B4-BE49-F238E27FC236}">
                <a16:creationId xmlns:a16="http://schemas.microsoft.com/office/drawing/2014/main" id="{AABE751B-7724-4F0A-A1ED-46C2234C5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4BE33-8180-4341-A31D-9E6EA4AD9F8F}"/>
              </a:ext>
            </a:extLst>
          </p:cNvPr>
          <p:cNvSpPr>
            <a:spLocks noGrp="1"/>
          </p:cNvSpPr>
          <p:nvPr>
            <p:ph type="sldNum" sz="quarter" idx="12"/>
          </p:nvPr>
        </p:nvSpPr>
        <p:spPr/>
        <p:txBody>
          <a:bodyPr/>
          <a:lstStyle/>
          <a:p>
            <a:fld id="{69C20C7D-CC9A-45A5-AB7E-554418EE4C05}" type="slidenum">
              <a:rPr lang="en-US" smtClean="0"/>
              <a:t>‹#›</a:t>
            </a:fld>
            <a:endParaRPr lang="en-US"/>
          </a:p>
        </p:txBody>
      </p:sp>
    </p:spTree>
    <p:extLst>
      <p:ext uri="{BB962C8B-B14F-4D97-AF65-F5344CB8AC3E}">
        <p14:creationId xmlns:p14="http://schemas.microsoft.com/office/powerpoint/2010/main" val="286536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E0DC-7060-4AA5-83FA-66850FF2D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3EF6A-7780-4621-8571-6C55227CD3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3ED553-6AD7-44F4-90BF-C6787D4BEA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7EBFAD-6206-4FCA-902A-0954993CED05}"/>
              </a:ext>
            </a:extLst>
          </p:cNvPr>
          <p:cNvSpPr>
            <a:spLocks noGrp="1"/>
          </p:cNvSpPr>
          <p:nvPr>
            <p:ph type="dt" sz="half" idx="10"/>
          </p:nvPr>
        </p:nvSpPr>
        <p:spPr/>
        <p:txBody>
          <a:bodyPr/>
          <a:lstStyle/>
          <a:p>
            <a:fld id="{13E44C50-8DB5-4724-A2C0-FC393DCA3F77}" type="datetimeFigureOut">
              <a:rPr lang="en-US" smtClean="0"/>
              <a:t>9/15/2020</a:t>
            </a:fld>
            <a:endParaRPr lang="en-US"/>
          </a:p>
        </p:txBody>
      </p:sp>
      <p:sp>
        <p:nvSpPr>
          <p:cNvPr id="6" name="Footer Placeholder 5">
            <a:extLst>
              <a:ext uri="{FF2B5EF4-FFF2-40B4-BE49-F238E27FC236}">
                <a16:creationId xmlns:a16="http://schemas.microsoft.com/office/drawing/2014/main" id="{506896AC-C14B-426E-A008-38E1D5C038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CCB0D-DC4F-4123-8866-6149CF160616}"/>
              </a:ext>
            </a:extLst>
          </p:cNvPr>
          <p:cNvSpPr>
            <a:spLocks noGrp="1"/>
          </p:cNvSpPr>
          <p:nvPr>
            <p:ph type="sldNum" sz="quarter" idx="12"/>
          </p:nvPr>
        </p:nvSpPr>
        <p:spPr/>
        <p:txBody>
          <a:bodyPr/>
          <a:lstStyle/>
          <a:p>
            <a:fld id="{69C20C7D-CC9A-45A5-AB7E-554418EE4C05}" type="slidenum">
              <a:rPr lang="en-US" smtClean="0"/>
              <a:t>‹#›</a:t>
            </a:fld>
            <a:endParaRPr lang="en-US"/>
          </a:p>
        </p:txBody>
      </p:sp>
    </p:spTree>
    <p:extLst>
      <p:ext uri="{BB962C8B-B14F-4D97-AF65-F5344CB8AC3E}">
        <p14:creationId xmlns:p14="http://schemas.microsoft.com/office/powerpoint/2010/main" val="362998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98FF-4C00-47B4-8592-B8D52BFF6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FD3F43-5341-4C00-BCA9-EF6E734BBA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6A6F5-6603-4AEF-A647-1903E5F9FC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626F81-9F06-4BF4-985C-D1ECB78DF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B28491-3417-43B5-B027-04169C62A5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E92B3D-146B-4536-BA48-ABCFB1A3DF7E}"/>
              </a:ext>
            </a:extLst>
          </p:cNvPr>
          <p:cNvSpPr>
            <a:spLocks noGrp="1"/>
          </p:cNvSpPr>
          <p:nvPr>
            <p:ph type="dt" sz="half" idx="10"/>
          </p:nvPr>
        </p:nvSpPr>
        <p:spPr/>
        <p:txBody>
          <a:bodyPr/>
          <a:lstStyle/>
          <a:p>
            <a:fld id="{13E44C50-8DB5-4724-A2C0-FC393DCA3F77}" type="datetimeFigureOut">
              <a:rPr lang="en-US" smtClean="0"/>
              <a:t>9/15/2020</a:t>
            </a:fld>
            <a:endParaRPr lang="en-US"/>
          </a:p>
        </p:txBody>
      </p:sp>
      <p:sp>
        <p:nvSpPr>
          <p:cNvPr id="8" name="Footer Placeholder 7">
            <a:extLst>
              <a:ext uri="{FF2B5EF4-FFF2-40B4-BE49-F238E27FC236}">
                <a16:creationId xmlns:a16="http://schemas.microsoft.com/office/drawing/2014/main" id="{27E4D71C-B377-435B-819F-265043CA5F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D7FABA-4F58-44EE-95A7-A29CC623CB2D}"/>
              </a:ext>
            </a:extLst>
          </p:cNvPr>
          <p:cNvSpPr>
            <a:spLocks noGrp="1"/>
          </p:cNvSpPr>
          <p:nvPr>
            <p:ph type="sldNum" sz="quarter" idx="12"/>
          </p:nvPr>
        </p:nvSpPr>
        <p:spPr/>
        <p:txBody>
          <a:bodyPr/>
          <a:lstStyle/>
          <a:p>
            <a:fld id="{69C20C7D-CC9A-45A5-AB7E-554418EE4C05}" type="slidenum">
              <a:rPr lang="en-US" smtClean="0"/>
              <a:t>‹#›</a:t>
            </a:fld>
            <a:endParaRPr lang="en-US"/>
          </a:p>
        </p:txBody>
      </p:sp>
    </p:spTree>
    <p:extLst>
      <p:ext uri="{BB962C8B-B14F-4D97-AF65-F5344CB8AC3E}">
        <p14:creationId xmlns:p14="http://schemas.microsoft.com/office/powerpoint/2010/main" val="245931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85B8-C6F8-4AC4-A949-0DD9E2E754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EA91A6-DE20-41EA-BE65-9C764D1C3A80}"/>
              </a:ext>
            </a:extLst>
          </p:cNvPr>
          <p:cNvSpPr>
            <a:spLocks noGrp="1"/>
          </p:cNvSpPr>
          <p:nvPr>
            <p:ph type="dt" sz="half" idx="10"/>
          </p:nvPr>
        </p:nvSpPr>
        <p:spPr/>
        <p:txBody>
          <a:bodyPr/>
          <a:lstStyle/>
          <a:p>
            <a:fld id="{13E44C50-8DB5-4724-A2C0-FC393DCA3F77}" type="datetimeFigureOut">
              <a:rPr lang="en-US" smtClean="0"/>
              <a:t>9/15/2020</a:t>
            </a:fld>
            <a:endParaRPr lang="en-US"/>
          </a:p>
        </p:txBody>
      </p:sp>
      <p:sp>
        <p:nvSpPr>
          <p:cNvPr id="4" name="Footer Placeholder 3">
            <a:extLst>
              <a:ext uri="{FF2B5EF4-FFF2-40B4-BE49-F238E27FC236}">
                <a16:creationId xmlns:a16="http://schemas.microsoft.com/office/drawing/2014/main" id="{557B9B38-C522-45C9-8144-EA79ED65A4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555668-8035-41D5-8438-054CF7D0343A}"/>
              </a:ext>
            </a:extLst>
          </p:cNvPr>
          <p:cNvSpPr>
            <a:spLocks noGrp="1"/>
          </p:cNvSpPr>
          <p:nvPr>
            <p:ph type="sldNum" sz="quarter" idx="12"/>
          </p:nvPr>
        </p:nvSpPr>
        <p:spPr/>
        <p:txBody>
          <a:bodyPr/>
          <a:lstStyle/>
          <a:p>
            <a:fld id="{69C20C7D-CC9A-45A5-AB7E-554418EE4C05}" type="slidenum">
              <a:rPr lang="en-US" smtClean="0"/>
              <a:t>‹#›</a:t>
            </a:fld>
            <a:endParaRPr lang="en-US"/>
          </a:p>
        </p:txBody>
      </p:sp>
    </p:spTree>
    <p:extLst>
      <p:ext uri="{BB962C8B-B14F-4D97-AF65-F5344CB8AC3E}">
        <p14:creationId xmlns:p14="http://schemas.microsoft.com/office/powerpoint/2010/main" val="295185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E14D62-CC40-48FC-B3F4-A872661D7F99}"/>
              </a:ext>
            </a:extLst>
          </p:cNvPr>
          <p:cNvSpPr>
            <a:spLocks noGrp="1"/>
          </p:cNvSpPr>
          <p:nvPr>
            <p:ph type="dt" sz="half" idx="10"/>
          </p:nvPr>
        </p:nvSpPr>
        <p:spPr/>
        <p:txBody>
          <a:bodyPr/>
          <a:lstStyle/>
          <a:p>
            <a:fld id="{13E44C50-8DB5-4724-A2C0-FC393DCA3F77}" type="datetimeFigureOut">
              <a:rPr lang="en-US" smtClean="0"/>
              <a:t>9/15/2020</a:t>
            </a:fld>
            <a:endParaRPr lang="en-US"/>
          </a:p>
        </p:txBody>
      </p:sp>
      <p:sp>
        <p:nvSpPr>
          <p:cNvPr id="3" name="Footer Placeholder 2">
            <a:extLst>
              <a:ext uri="{FF2B5EF4-FFF2-40B4-BE49-F238E27FC236}">
                <a16:creationId xmlns:a16="http://schemas.microsoft.com/office/drawing/2014/main" id="{B17C6A08-EDEF-4930-898F-C6C987C1E4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4C3A64-D23B-4771-B114-2DABD01DD749}"/>
              </a:ext>
            </a:extLst>
          </p:cNvPr>
          <p:cNvSpPr>
            <a:spLocks noGrp="1"/>
          </p:cNvSpPr>
          <p:nvPr>
            <p:ph type="sldNum" sz="quarter" idx="12"/>
          </p:nvPr>
        </p:nvSpPr>
        <p:spPr/>
        <p:txBody>
          <a:bodyPr/>
          <a:lstStyle/>
          <a:p>
            <a:fld id="{69C20C7D-CC9A-45A5-AB7E-554418EE4C05}" type="slidenum">
              <a:rPr lang="en-US" smtClean="0"/>
              <a:t>‹#›</a:t>
            </a:fld>
            <a:endParaRPr lang="en-US"/>
          </a:p>
        </p:txBody>
      </p:sp>
    </p:spTree>
    <p:extLst>
      <p:ext uri="{BB962C8B-B14F-4D97-AF65-F5344CB8AC3E}">
        <p14:creationId xmlns:p14="http://schemas.microsoft.com/office/powerpoint/2010/main" val="389782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22B8-462F-42E4-8C24-40DDF499DE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49368E-A43E-46B9-87BD-0B267A0D5B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6A029A-06CC-40E2-AF91-CD457BA7D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643E3-EADF-4834-99CA-A240E1CDF090}"/>
              </a:ext>
            </a:extLst>
          </p:cNvPr>
          <p:cNvSpPr>
            <a:spLocks noGrp="1"/>
          </p:cNvSpPr>
          <p:nvPr>
            <p:ph type="dt" sz="half" idx="10"/>
          </p:nvPr>
        </p:nvSpPr>
        <p:spPr/>
        <p:txBody>
          <a:bodyPr/>
          <a:lstStyle/>
          <a:p>
            <a:fld id="{13E44C50-8DB5-4724-A2C0-FC393DCA3F77}" type="datetimeFigureOut">
              <a:rPr lang="en-US" smtClean="0"/>
              <a:t>9/15/2020</a:t>
            </a:fld>
            <a:endParaRPr lang="en-US"/>
          </a:p>
        </p:txBody>
      </p:sp>
      <p:sp>
        <p:nvSpPr>
          <p:cNvPr id="6" name="Footer Placeholder 5">
            <a:extLst>
              <a:ext uri="{FF2B5EF4-FFF2-40B4-BE49-F238E27FC236}">
                <a16:creationId xmlns:a16="http://schemas.microsoft.com/office/drawing/2014/main" id="{DF6EFDCB-4E8B-4006-BC6A-1FC97A34E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DE0C96-9791-464A-9648-D79884282084}"/>
              </a:ext>
            </a:extLst>
          </p:cNvPr>
          <p:cNvSpPr>
            <a:spLocks noGrp="1"/>
          </p:cNvSpPr>
          <p:nvPr>
            <p:ph type="sldNum" sz="quarter" idx="12"/>
          </p:nvPr>
        </p:nvSpPr>
        <p:spPr/>
        <p:txBody>
          <a:bodyPr/>
          <a:lstStyle/>
          <a:p>
            <a:fld id="{69C20C7D-CC9A-45A5-AB7E-554418EE4C05}" type="slidenum">
              <a:rPr lang="en-US" smtClean="0"/>
              <a:t>‹#›</a:t>
            </a:fld>
            <a:endParaRPr lang="en-US"/>
          </a:p>
        </p:txBody>
      </p:sp>
    </p:spTree>
    <p:extLst>
      <p:ext uri="{BB962C8B-B14F-4D97-AF65-F5344CB8AC3E}">
        <p14:creationId xmlns:p14="http://schemas.microsoft.com/office/powerpoint/2010/main" val="381888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524E-0CD2-4CCC-B516-C966771C1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AFE078-A19E-4142-815A-777E1694B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900769-3608-4A60-A684-EC9035791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E239A-4BDD-4BE0-9E2E-F6DFEDE8FD72}"/>
              </a:ext>
            </a:extLst>
          </p:cNvPr>
          <p:cNvSpPr>
            <a:spLocks noGrp="1"/>
          </p:cNvSpPr>
          <p:nvPr>
            <p:ph type="dt" sz="half" idx="10"/>
          </p:nvPr>
        </p:nvSpPr>
        <p:spPr/>
        <p:txBody>
          <a:bodyPr/>
          <a:lstStyle/>
          <a:p>
            <a:fld id="{13E44C50-8DB5-4724-A2C0-FC393DCA3F77}" type="datetimeFigureOut">
              <a:rPr lang="en-US" smtClean="0"/>
              <a:t>9/15/2020</a:t>
            </a:fld>
            <a:endParaRPr lang="en-US"/>
          </a:p>
        </p:txBody>
      </p:sp>
      <p:sp>
        <p:nvSpPr>
          <p:cNvPr id="6" name="Footer Placeholder 5">
            <a:extLst>
              <a:ext uri="{FF2B5EF4-FFF2-40B4-BE49-F238E27FC236}">
                <a16:creationId xmlns:a16="http://schemas.microsoft.com/office/drawing/2014/main" id="{F2402DD2-3CC8-40E2-B598-48A4527D0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8C489-0C58-45CF-BE75-FCA12959A66B}"/>
              </a:ext>
            </a:extLst>
          </p:cNvPr>
          <p:cNvSpPr>
            <a:spLocks noGrp="1"/>
          </p:cNvSpPr>
          <p:nvPr>
            <p:ph type="sldNum" sz="quarter" idx="12"/>
          </p:nvPr>
        </p:nvSpPr>
        <p:spPr/>
        <p:txBody>
          <a:bodyPr/>
          <a:lstStyle/>
          <a:p>
            <a:fld id="{69C20C7D-CC9A-45A5-AB7E-554418EE4C05}" type="slidenum">
              <a:rPr lang="en-US" smtClean="0"/>
              <a:t>‹#›</a:t>
            </a:fld>
            <a:endParaRPr lang="en-US"/>
          </a:p>
        </p:txBody>
      </p:sp>
    </p:spTree>
    <p:extLst>
      <p:ext uri="{BB962C8B-B14F-4D97-AF65-F5344CB8AC3E}">
        <p14:creationId xmlns:p14="http://schemas.microsoft.com/office/powerpoint/2010/main" val="251890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BA56D-F967-4726-AF18-DD03B842E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E4499E-8092-405B-AB7C-86A1A3D98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353DA-D924-4E6D-A7AB-0144CEEA1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44C50-8DB5-4724-A2C0-FC393DCA3F77}" type="datetimeFigureOut">
              <a:rPr lang="en-US" smtClean="0"/>
              <a:t>9/15/2020</a:t>
            </a:fld>
            <a:endParaRPr lang="en-US"/>
          </a:p>
        </p:txBody>
      </p:sp>
      <p:sp>
        <p:nvSpPr>
          <p:cNvPr id="5" name="Footer Placeholder 4">
            <a:extLst>
              <a:ext uri="{FF2B5EF4-FFF2-40B4-BE49-F238E27FC236}">
                <a16:creationId xmlns:a16="http://schemas.microsoft.com/office/drawing/2014/main" id="{3DFD66C5-1558-4892-A937-95BE2CD30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7D1C6B-428D-4F31-97D6-2D58FBB18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20C7D-CC9A-45A5-AB7E-554418EE4C05}" type="slidenum">
              <a:rPr lang="en-US" smtClean="0"/>
              <a:t>‹#›</a:t>
            </a:fld>
            <a:endParaRPr lang="en-US"/>
          </a:p>
        </p:txBody>
      </p:sp>
    </p:spTree>
    <p:extLst>
      <p:ext uri="{BB962C8B-B14F-4D97-AF65-F5344CB8AC3E}">
        <p14:creationId xmlns:p14="http://schemas.microsoft.com/office/powerpoint/2010/main" val="185622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C497725C-6431-496A-B11C-691354780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9C76DC-C54B-4539-9937-A37D3E11348C}"/>
              </a:ext>
            </a:extLst>
          </p:cNvPr>
          <p:cNvSpPr>
            <a:spLocks noGrp="1"/>
          </p:cNvSpPr>
          <p:nvPr>
            <p:ph type="ctrTitle"/>
          </p:nvPr>
        </p:nvSpPr>
        <p:spPr>
          <a:xfrm>
            <a:off x="1113809" y="3023755"/>
            <a:ext cx="5548331" cy="1108322"/>
          </a:xfrm>
        </p:spPr>
        <p:txBody>
          <a:bodyPr anchor="t">
            <a:normAutofit/>
          </a:bodyPr>
          <a:lstStyle/>
          <a:p>
            <a:pPr algn="l"/>
            <a:r>
              <a:rPr lang="en-US" sz="5400" b="1" dirty="0">
                <a:latin typeface="+mn-lt"/>
              </a:rPr>
              <a:t>The Next Normal</a:t>
            </a:r>
          </a:p>
        </p:txBody>
      </p:sp>
      <p:sp>
        <p:nvSpPr>
          <p:cNvPr id="3" name="Subtitle 2">
            <a:extLst>
              <a:ext uri="{FF2B5EF4-FFF2-40B4-BE49-F238E27FC236}">
                <a16:creationId xmlns:a16="http://schemas.microsoft.com/office/drawing/2014/main" id="{9FA07C73-E307-4097-B327-3D58A8BBD26F}"/>
              </a:ext>
            </a:extLst>
          </p:cNvPr>
          <p:cNvSpPr>
            <a:spLocks noGrp="1"/>
          </p:cNvSpPr>
          <p:nvPr>
            <p:ph type="subTitle" idx="1"/>
          </p:nvPr>
        </p:nvSpPr>
        <p:spPr>
          <a:xfrm>
            <a:off x="422265" y="4434503"/>
            <a:ext cx="4900143" cy="1709849"/>
          </a:xfrm>
        </p:spPr>
        <p:txBody>
          <a:bodyPr anchor="b">
            <a:normAutofit/>
          </a:bodyPr>
          <a:lstStyle/>
          <a:p>
            <a:pPr algn="l"/>
            <a:r>
              <a:rPr lang="en-US" sz="2000" dirty="0"/>
              <a:t>Curtis D. Spencer</a:t>
            </a:r>
          </a:p>
          <a:p>
            <a:pPr algn="l"/>
            <a:r>
              <a:rPr lang="en-US" sz="2000" dirty="0"/>
              <a:t>President</a:t>
            </a:r>
          </a:p>
          <a:p>
            <a:pPr algn="l"/>
            <a:r>
              <a:rPr lang="en-US" sz="2000" dirty="0"/>
              <a:t>IMS Worldwide</a:t>
            </a:r>
          </a:p>
          <a:p>
            <a:pPr algn="l"/>
            <a:r>
              <a:rPr lang="en-US" sz="2000" dirty="0"/>
              <a:t>May 21, 2020</a:t>
            </a:r>
          </a:p>
        </p:txBody>
      </p:sp>
      <p:grpSp>
        <p:nvGrpSpPr>
          <p:cNvPr id="139" name="Group 13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40" name="Rectangle 13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Rectangle 14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ruck, outdoor, yellow, parked&#10;&#10;Description automatically generated">
            <a:extLst>
              <a:ext uri="{FF2B5EF4-FFF2-40B4-BE49-F238E27FC236}">
                <a16:creationId xmlns:a16="http://schemas.microsoft.com/office/drawing/2014/main" id="{664DC3FE-B96C-4209-A163-CA106EDDD4FD}"/>
              </a:ext>
            </a:extLst>
          </p:cNvPr>
          <p:cNvPicPr>
            <a:picLocks noChangeAspect="1"/>
          </p:cNvPicPr>
          <p:nvPr/>
        </p:nvPicPr>
        <p:blipFill rotWithShape="1">
          <a:blip r:embed="rId2">
            <a:extLst>
              <a:ext uri="{28A0092B-C50C-407E-A947-70E740481C1C}">
                <a14:useLocalDpi xmlns:a14="http://schemas.microsoft.com/office/drawing/2010/main" val="0"/>
              </a:ext>
            </a:extLst>
          </a:blip>
          <a:srcRect t="21323" r="-1" b="-1"/>
          <a:stretch/>
        </p:blipFill>
        <p:spPr>
          <a:xfrm>
            <a:off x="7114162" y="471748"/>
            <a:ext cx="4324849" cy="2552007"/>
          </a:xfrm>
          <a:prstGeom prst="rect">
            <a:avLst/>
          </a:prstGeom>
        </p:spPr>
      </p:pic>
      <p:sp>
        <p:nvSpPr>
          <p:cNvPr id="148" name="Rectangle 14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 Wearing a Mask From Now On | Washington Monthly">
            <a:extLst>
              <a:ext uri="{FF2B5EF4-FFF2-40B4-BE49-F238E27FC236}">
                <a16:creationId xmlns:a16="http://schemas.microsoft.com/office/drawing/2014/main" id="{545C3D7D-4992-4B15-8D95-11089EAA81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328"/>
          <a:stretch/>
        </p:blipFill>
        <p:spPr bwMode="auto">
          <a:xfrm>
            <a:off x="7114162" y="3676230"/>
            <a:ext cx="4324849" cy="255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94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9972D3-7594-406D-AD43-4CE11B8E3BBD}"/>
              </a:ext>
            </a:extLst>
          </p:cNvPr>
          <p:cNvPicPr>
            <a:picLocks noChangeAspect="1"/>
          </p:cNvPicPr>
          <p:nvPr/>
        </p:nvPicPr>
        <p:blipFill rotWithShape="1">
          <a:blip r:embed="rId2"/>
          <a:srcRect r="7" b="2"/>
          <a:stretch/>
        </p:blipFill>
        <p:spPr>
          <a:xfrm>
            <a:off x="545238" y="858525"/>
            <a:ext cx="7608304" cy="5211906"/>
          </a:xfrm>
          <a:prstGeom prst="rect">
            <a:avLst/>
          </a:prstGeom>
        </p:spPr>
      </p:pic>
      <p:sp>
        <p:nvSpPr>
          <p:cNvPr id="35" name="Rectangle 2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3D5F95B6-EB9C-4C1D-A894-CAB0CD716CD9}"/>
              </a:ext>
            </a:extLst>
          </p:cNvPr>
          <p:cNvSpPr>
            <a:spLocks noGrp="1"/>
          </p:cNvSpPr>
          <p:nvPr>
            <p:ph idx="1"/>
          </p:nvPr>
        </p:nvSpPr>
        <p:spPr>
          <a:xfrm>
            <a:off x="8384717" y="1027906"/>
            <a:ext cx="3922869" cy="5352112"/>
          </a:xfrm>
        </p:spPr>
        <p:txBody>
          <a:bodyPr anchor="ctr">
            <a:noAutofit/>
          </a:bodyPr>
          <a:lstStyle/>
          <a:p>
            <a:pPr marL="0" indent="0">
              <a:buNone/>
            </a:pPr>
            <a:r>
              <a:rPr lang="en-US" sz="2600" b="1" dirty="0"/>
              <a:t>Air Cargo: </a:t>
            </a:r>
            <a:endParaRPr lang="en-US" sz="2600" dirty="0"/>
          </a:p>
          <a:p>
            <a:pPr lvl="1"/>
            <a:r>
              <a:rPr lang="en-US" sz="2500" dirty="0"/>
              <a:t>Asia-US Charter rates up to $1.5 million from $400,000 months ago for 747-Freighter</a:t>
            </a:r>
          </a:p>
          <a:p>
            <a:pPr lvl="1"/>
            <a:r>
              <a:rPr lang="en-US" sz="2500" dirty="0"/>
              <a:t>Rates per kilo up to $12.00/k from $2.45/k months ago.</a:t>
            </a:r>
          </a:p>
          <a:p>
            <a:pPr lvl="1"/>
            <a:r>
              <a:rPr lang="en-US" sz="2500" dirty="0"/>
              <a:t>IATA’s Alexandre de </a:t>
            </a:r>
            <a:r>
              <a:rPr lang="en-US" sz="2500" dirty="0" err="1"/>
              <a:t>Juniac</a:t>
            </a:r>
            <a:r>
              <a:rPr lang="en-US" sz="2500" dirty="0"/>
              <a:t>:  “Half of the worlds air cargo once traveled in the belly of the passenger aircraft, now idled by the CV crash”</a:t>
            </a:r>
          </a:p>
          <a:p>
            <a:pPr lvl="2"/>
            <a:endParaRPr lang="en-US" sz="2400" dirty="0"/>
          </a:p>
        </p:txBody>
      </p:sp>
    </p:spTree>
    <p:extLst>
      <p:ext uri="{BB962C8B-B14F-4D97-AF65-F5344CB8AC3E}">
        <p14:creationId xmlns:p14="http://schemas.microsoft.com/office/powerpoint/2010/main" val="36098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descr="A large passenger jet sitting on top of a truck&#10;&#10;Description automatically generated">
            <a:extLst>
              <a:ext uri="{FF2B5EF4-FFF2-40B4-BE49-F238E27FC236}">
                <a16:creationId xmlns:a16="http://schemas.microsoft.com/office/drawing/2014/main" id="{75450DE1-AB59-46F4-8EFB-AE0E5142E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02" y="528230"/>
            <a:ext cx="9974510" cy="5713174"/>
          </a:xfrm>
          <a:prstGeom prst="rect">
            <a:avLst/>
          </a:prstGeom>
        </p:spPr>
      </p:pic>
    </p:spTree>
    <p:extLst>
      <p:ext uri="{BB962C8B-B14F-4D97-AF65-F5344CB8AC3E}">
        <p14:creationId xmlns:p14="http://schemas.microsoft.com/office/powerpoint/2010/main" val="209508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63E01-B1B6-4E11-958E-A62DA4B26E84}"/>
              </a:ext>
            </a:extLst>
          </p:cNvPr>
          <p:cNvSpPr>
            <a:spLocks noGrp="1"/>
          </p:cNvSpPr>
          <p:nvPr>
            <p:ph type="title"/>
          </p:nvPr>
        </p:nvSpPr>
        <p:spPr>
          <a:xfrm>
            <a:off x="482067" y="742004"/>
            <a:ext cx="9236700" cy="1188950"/>
          </a:xfrm>
        </p:spPr>
        <p:txBody>
          <a:bodyPr anchor="b">
            <a:normAutofit/>
          </a:bodyPr>
          <a:lstStyle/>
          <a:p>
            <a:r>
              <a:rPr lang="en-US" sz="4600" b="1" dirty="0">
                <a:latin typeface="+mn-lt"/>
              </a:rPr>
              <a:t>Logistics and Transportation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201C7E-CE03-426A-93A4-BDEB3F6C62E2}"/>
              </a:ext>
            </a:extLst>
          </p:cNvPr>
          <p:cNvSpPr>
            <a:spLocks noGrp="1"/>
          </p:cNvSpPr>
          <p:nvPr>
            <p:ph idx="1"/>
          </p:nvPr>
        </p:nvSpPr>
        <p:spPr>
          <a:xfrm>
            <a:off x="737407" y="2135188"/>
            <a:ext cx="10645955" cy="4147845"/>
          </a:xfrm>
        </p:spPr>
        <p:txBody>
          <a:bodyPr anchor="ctr">
            <a:normAutofit lnSpcReduction="10000"/>
          </a:bodyPr>
          <a:lstStyle/>
          <a:p>
            <a:pPr lvl="2">
              <a:spcBef>
                <a:spcPts val="1200"/>
              </a:spcBef>
            </a:pPr>
            <a:endParaRPr lang="en-US" sz="1700" dirty="0"/>
          </a:p>
          <a:p>
            <a:pPr>
              <a:spcBef>
                <a:spcPts val="1200"/>
              </a:spcBef>
            </a:pPr>
            <a:r>
              <a:rPr lang="en-US" sz="2400" dirty="0"/>
              <a:t>Ocean Cargo  </a:t>
            </a:r>
            <a:r>
              <a:rPr lang="en-US" sz="2400" dirty="0">
                <a:cs typeface="Times New Roman" panose="02020603050405020304" pitchFamily="18" charset="0"/>
              </a:rPr>
              <a:t>The ongoing impact of COVID-19 was on full display in the declining number of United States-bound waterborne shipments for the month of March, according to data recently issued by global trade intelligence firm </a:t>
            </a:r>
            <a:r>
              <a:rPr lang="en-US" sz="2400" dirty="0" err="1">
                <a:cs typeface="Times New Roman" panose="02020603050405020304" pitchFamily="18" charset="0"/>
              </a:rPr>
              <a:t>Panjiva</a:t>
            </a:r>
            <a:r>
              <a:rPr lang="en-US" sz="2400" dirty="0">
                <a:cs typeface="Times New Roman" panose="02020603050405020304" pitchFamily="18" charset="0"/>
              </a:rPr>
              <a:t>.</a:t>
            </a:r>
          </a:p>
          <a:p>
            <a:pPr>
              <a:spcBef>
                <a:spcPts val="1200"/>
              </a:spcBef>
            </a:pPr>
            <a:r>
              <a:rPr lang="en-US" sz="2400" dirty="0">
                <a:cs typeface="Times New Roman" panose="02020603050405020304" pitchFamily="18" charset="0"/>
              </a:rPr>
              <a:t>March shipments—at 829,501—were off 10.1% annually, falling for the seventh consecutive month. And on a year-to-date basis through March, U.S.-bound waterborne shipments—at 2,706,690—are down 6.8% annually.</a:t>
            </a:r>
            <a:endParaRPr lang="en-US" sz="2400" dirty="0"/>
          </a:p>
          <a:p>
            <a:pPr>
              <a:spcBef>
                <a:spcPts val="1200"/>
              </a:spcBef>
            </a:pPr>
            <a:r>
              <a:rPr lang="en-US" sz="2400" dirty="0"/>
              <a:t>Trucking:  orders for Class 8 trucks down 73% from April 2019, and 44% from March 2019 (Wall Street Journal, 5/5/2020)</a:t>
            </a:r>
          </a:p>
          <a:p>
            <a:pPr lvl="1">
              <a:spcBef>
                <a:spcPts val="1200"/>
              </a:spcBef>
            </a:pPr>
            <a:r>
              <a:rPr lang="en-US" dirty="0"/>
              <a:t>XPO Bradley Jacobs:  “E-commerce saved our April, we had 9% organic revenue growth in our last mile business for the first quarter, people were inside, people were ordering”</a:t>
            </a:r>
          </a:p>
        </p:txBody>
      </p:sp>
    </p:spTree>
    <p:extLst>
      <p:ext uri="{BB962C8B-B14F-4D97-AF65-F5344CB8AC3E}">
        <p14:creationId xmlns:p14="http://schemas.microsoft.com/office/powerpoint/2010/main" val="374268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22A2BDB-33B6-4D6E-A71A-C37C49256BF3}"/>
              </a:ext>
            </a:extLst>
          </p:cNvPr>
          <p:cNvSpPr>
            <a:spLocks noGrp="1"/>
          </p:cNvSpPr>
          <p:nvPr>
            <p:ph idx="1"/>
          </p:nvPr>
        </p:nvSpPr>
        <p:spPr>
          <a:xfrm>
            <a:off x="838200" y="613954"/>
            <a:ext cx="10515600" cy="5563009"/>
          </a:xfrm>
        </p:spPr>
        <p:txBody>
          <a:bodyPr/>
          <a:lstStyle/>
          <a:p>
            <a:pPr marL="0" indent="0">
              <a:buNone/>
            </a:pPr>
            <a:r>
              <a:rPr lang="en-US" dirty="0"/>
              <a:t>Overall the number of cancellations has decreased between April and May by 12%, apart from the Transpacific trade, where we see an increase of cancelled sailings of 32%.  </a:t>
            </a:r>
            <a:r>
              <a:rPr lang="en-US" b="1" dirty="0"/>
              <a:t>Total Cancelled Sailings:</a:t>
            </a:r>
            <a:br>
              <a:rPr lang="en-US" dirty="0"/>
            </a:br>
            <a:r>
              <a:rPr lang="en-US" sz="1400" dirty="0"/>
              <a:t>- Source: </a:t>
            </a:r>
            <a:r>
              <a:rPr lang="en-US" sz="1400" dirty="0" err="1"/>
              <a:t>Drewry</a:t>
            </a:r>
            <a:r>
              <a:rPr lang="en-US" sz="1400" dirty="0"/>
              <a:t> Cancelled Sailings Tracker</a:t>
            </a:r>
            <a:endParaRPr lang="en-US" dirty="0"/>
          </a:p>
        </p:txBody>
      </p:sp>
      <p:pic>
        <p:nvPicPr>
          <p:cNvPr id="14" name="Picture 13" descr="A screenshot of a cell phone&#10;&#10;Description automatically generated">
            <a:extLst>
              <a:ext uri="{FF2B5EF4-FFF2-40B4-BE49-F238E27FC236}">
                <a16:creationId xmlns:a16="http://schemas.microsoft.com/office/drawing/2014/main" id="{8FFD9FB8-CE5F-4858-A863-913AA0CDE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37" y="2238461"/>
            <a:ext cx="11353535" cy="4124527"/>
          </a:xfrm>
          <a:prstGeom prst="rect">
            <a:avLst/>
          </a:prstGeom>
        </p:spPr>
      </p:pic>
    </p:spTree>
    <p:extLst>
      <p:ext uri="{BB962C8B-B14F-4D97-AF65-F5344CB8AC3E}">
        <p14:creationId xmlns:p14="http://schemas.microsoft.com/office/powerpoint/2010/main" val="393098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A5728-E11F-41A0-AAA9-0E75B776B4A5}"/>
              </a:ext>
            </a:extLst>
          </p:cNvPr>
          <p:cNvSpPr>
            <a:spLocks noGrp="1"/>
          </p:cNvSpPr>
          <p:nvPr>
            <p:ph type="title"/>
          </p:nvPr>
        </p:nvSpPr>
        <p:spPr>
          <a:xfrm>
            <a:off x="1347313" y="498677"/>
            <a:ext cx="9849751" cy="905881"/>
          </a:xfrm>
        </p:spPr>
        <p:txBody>
          <a:bodyPr anchor="b">
            <a:normAutofit/>
          </a:bodyPr>
          <a:lstStyle/>
          <a:p>
            <a:r>
              <a:rPr lang="en-US" sz="4600" b="1" dirty="0">
                <a:latin typeface="+mn-lt"/>
              </a:rPr>
              <a:t>Shipping Fluctuations</a:t>
            </a:r>
          </a:p>
        </p:txBody>
      </p:sp>
      <p:sp>
        <p:nvSpPr>
          <p:cNvPr id="3" name="Content Placeholder 2">
            <a:extLst>
              <a:ext uri="{FF2B5EF4-FFF2-40B4-BE49-F238E27FC236}">
                <a16:creationId xmlns:a16="http://schemas.microsoft.com/office/drawing/2014/main" id="{0BB22D7C-9ABA-48D2-8813-939FF90C7E70}"/>
              </a:ext>
            </a:extLst>
          </p:cNvPr>
          <p:cNvSpPr>
            <a:spLocks noGrp="1"/>
          </p:cNvSpPr>
          <p:nvPr>
            <p:ph idx="1"/>
          </p:nvPr>
        </p:nvSpPr>
        <p:spPr>
          <a:xfrm>
            <a:off x="1432648" y="1931729"/>
            <a:ext cx="9849751" cy="4108796"/>
          </a:xfrm>
        </p:spPr>
        <p:txBody>
          <a:bodyPr anchor="ctr">
            <a:normAutofit/>
          </a:bodyPr>
          <a:lstStyle/>
          <a:p>
            <a:r>
              <a:rPr lang="en-US" dirty="0"/>
              <a:t>There will be a review of "just in time" global supply chain systems.  </a:t>
            </a:r>
          </a:p>
          <a:p>
            <a:pPr marL="285750" indent="-285750"/>
            <a:r>
              <a:rPr lang="en-US" dirty="0"/>
              <a:t>Lowest-delivered cost will remain important, but no longer the only consideration.  </a:t>
            </a:r>
          </a:p>
          <a:p>
            <a:pPr marL="285750" indent="-285750"/>
            <a:r>
              <a:rPr lang="en-US" b="1" dirty="0"/>
              <a:t>At a minimum, safety stocks will be increased, and redundancy will be a requirement.  </a:t>
            </a:r>
          </a:p>
          <a:p>
            <a:pPr marL="285750" indent="-285750"/>
            <a:r>
              <a:rPr lang="en-US" dirty="0"/>
              <a:t>Diversification in sourcing, routing and distribution will be a requirement.</a:t>
            </a:r>
          </a:p>
          <a:p>
            <a:pPr marL="0" indent="0">
              <a:buNone/>
            </a:pPr>
            <a:r>
              <a:rPr lang="en-US" sz="1500" dirty="0"/>
              <a:t>- Source: Larry Gross, Journal of Commerce 5/12/2020 </a:t>
            </a:r>
          </a:p>
          <a:p>
            <a:endParaRPr lang="en-US" sz="2000" dirty="0"/>
          </a:p>
        </p:txBody>
      </p:sp>
    </p:spTree>
    <p:extLst>
      <p:ext uri="{BB962C8B-B14F-4D97-AF65-F5344CB8AC3E}">
        <p14:creationId xmlns:p14="http://schemas.microsoft.com/office/powerpoint/2010/main" val="3425392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CBB63-1AD3-4483-B53F-9E0BA1868EF5}"/>
              </a:ext>
            </a:extLst>
          </p:cNvPr>
          <p:cNvSpPr>
            <a:spLocks noGrp="1"/>
          </p:cNvSpPr>
          <p:nvPr>
            <p:ph type="title"/>
          </p:nvPr>
        </p:nvSpPr>
        <p:spPr>
          <a:xfrm>
            <a:off x="1043631" y="809898"/>
            <a:ext cx="9942716" cy="1554480"/>
          </a:xfrm>
        </p:spPr>
        <p:txBody>
          <a:bodyPr anchor="ctr">
            <a:normAutofit/>
          </a:bodyPr>
          <a:lstStyle/>
          <a:p>
            <a:r>
              <a:rPr lang="en-US" sz="4600" b="1" dirty="0">
                <a:latin typeface="+mn-lt"/>
              </a:rPr>
              <a:t>Industrial Real Estate</a:t>
            </a:r>
          </a:p>
        </p:txBody>
      </p:sp>
      <p:sp>
        <p:nvSpPr>
          <p:cNvPr id="3" name="Content Placeholder 2">
            <a:extLst>
              <a:ext uri="{FF2B5EF4-FFF2-40B4-BE49-F238E27FC236}">
                <a16:creationId xmlns:a16="http://schemas.microsoft.com/office/drawing/2014/main" id="{206602D9-CEB4-46D5-96E4-66C1E230A622}"/>
              </a:ext>
            </a:extLst>
          </p:cNvPr>
          <p:cNvSpPr>
            <a:spLocks noGrp="1"/>
          </p:cNvSpPr>
          <p:nvPr>
            <p:ph idx="1"/>
          </p:nvPr>
        </p:nvSpPr>
        <p:spPr>
          <a:xfrm>
            <a:off x="731525" y="2364377"/>
            <a:ext cx="10992427" cy="4492987"/>
          </a:xfrm>
        </p:spPr>
        <p:txBody>
          <a:bodyPr anchor="ctr">
            <a:normAutofit/>
          </a:bodyPr>
          <a:lstStyle/>
          <a:p>
            <a:r>
              <a:rPr lang="en-US" sz="2400" dirty="0"/>
              <a:t>David Egan, CBRE:</a:t>
            </a:r>
          </a:p>
          <a:p>
            <a:pPr lvl="1"/>
            <a:r>
              <a:rPr lang="en-US" dirty="0"/>
              <a:t>Each $1 Billion in new e-commerce spending drives a demand for 1.25 million SF of new industrial product</a:t>
            </a:r>
          </a:p>
          <a:p>
            <a:pPr lvl="1"/>
            <a:r>
              <a:rPr lang="en-US" dirty="0"/>
              <a:t>Total E-commerce percent of retail share was projected to be 14%, but now approaching 20% of total retail, this will require +400 million SF in future</a:t>
            </a:r>
          </a:p>
          <a:p>
            <a:pPr lvl="1"/>
            <a:r>
              <a:rPr lang="en-US" dirty="0"/>
              <a:t>5%  increase in safety stock (near shoring or longer lead time expectation) will require another +700 million SF in new industrial in the future-expect that many companies will accelerate re-shoring</a:t>
            </a:r>
          </a:p>
          <a:p>
            <a:pPr lvl="1"/>
            <a:r>
              <a:rPr lang="en-US" dirty="0"/>
              <a:t>Signals are stable, low vacancies, not oversupplied, but the pace of deliver will slow in 2020-2021 but E-commerce adoption rate spiked in last months </a:t>
            </a:r>
          </a:p>
          <a:p>
            <a:pPr lvl="1"/>
            <a:endParaRPr lang="en-US"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43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A5728-E11F-41A0-AAA9-0E75B776B4A5}"/>
              </a:ext>
            </a:extLst>
          </p:cNvPr>
          <p:cNvSpPr>
            <a:spLocks noGrp="1"/>
          </p:cNvSpPr>
          <p:nvPr>
            <p:ph type="title"/>
          </p:nvPr>
        </p:nvSpPr>
        <p:spPr>
          <a:xfrm>
            <a:off x="1347313" y="922919"/>
            <a:ext cx="9849751" cy="905881"/>
          </a:xfrm>
        </p:spPr>
        <p:txBody>
          <a:bodyPr anchor="b">
            <a:normAutofit/>
          </a:bodyPr>
          <a:lstStyle/>
          <a:p>
            <a:r>
              <a:rPr lang="en-US" sz="4600" b="1" dirty="0">
                <a:latin typeface="+mn-lt"/>
              </a:rPr>
              <a:t>The Next Normal</a:t>
            </a:r>
          </a:p>
        </p:txBody>
      </p:sp>
      <p:sp>
        <p:nvSpPr>
          <p:cNvPr id="3" name="Content Placeholder 2">
            <a:extLst>
              <a:ext uri="{FF2B5EF4-FFF2-40B4-BE49-F238E27FC236}">
                <a16:creationId xmlns:a16="http://schemas.microsoft.com/office/drawing/2014/main" id="{0BB22D7C-9ABA-48D2-8813-939FF90C7E70}"/>
              </a:ext>
            </a:extLst>
          </p:cNvPr>
          <p:cNvSpPr>
            <a:spLocks noGrp="1"/>
          </p:cNvSpPr>
          <p:nvPr>
            <p:ph idx="1"/>
          </p:nvPr>
        </p:nvSpPr>
        <p:spPr>
          <a:xfrm>
            <a:off x="1432648" y="1720427"/>
            <a:ext cx="9849751" cy="4551680"/>
          </a:xfrm>
        </p:spPr>
        <p:txBody>
          <a:bodyPr anchor="ctr">
            <a:normAutofit lnSpcReduction="10000"/>
          </a:bodyPr>
          <a:lstStyle/>
          <a:p>
            <a:r>
              <a:rPr lang="en-US" dirty="0"/>
              <a:t>Two years before we return to 2019 air passenger volumes</a:t>
            </a:r>
          </a:p>
          <a:p>
            <a:r>
              <a:rPr lang="en-US" dirty="0"/>
              <a:t>E-commerce and safety stock will keep Industrial strong:  JIT only works inside N. America---COVID proved that point!</a:t>
            </a:r>
          </a:p>
          <a:p>
            <a:r>
              <a:rPr lang="en-US" dirty="0"/>
              <a:t>Office will be impacted by the new work at home normal…..</a:t>
            </a:r>
          </a:p>
          <a:p>
            <a:r>
              <a:rPr lang="en-US" dirty="0"/>
              <a:t>Globalism versus nationalism impacts supply chains and sourcing</a:t>
            </a:r>
          </a:p>
          <a:p>
            <a:r>
              <a:rPr lang="en-US" dirty="0"/>
              <a:t>Social distancing becomes contract tracing; challenges privacy norms of today</a:t>
            </a:r>
          </a:p>
          <a:p>
            <a:r>
              <a:rPr lang="en-US" dirty="0"/>
              <a:t>Still places of great opportunity-Columbus Rickenbacker Airport ground zero for air cargo PPE distribution; Phoenix Metro for Manufacturing and W. Coast Fulfillment. </a:t>
            </a:r>
            <a:endParaRPr lang="en-US" sz="2000" dirty="0"/>
          </a:p>
          <a:p>
            <a:endParaRPr lang="en-US" sz="2000" dirty="0"/>
          </a:p>
        </p:txBody>
      </p:sp>
    </p:spTree>
    <p:extLst>
      <p:ext uri="{BB962C8B-B14F-4D97-AF65-F5344CB8AC3E}">
        <p14:creationId xmlns:p14="http://schemas.microsoft.com/office/powerpoint/2010/main" val="108449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14259-D819-44D8-89FB-795168E4F514}"/>
              </a:ext>
            </a:extLst>
          </p:cNvPr>
          <p:cNvSpPr>
            <a:spLocks noGrp="1"/>
          </p:cNvSpPr>
          <p:nvPr>
            <p:ph type="title"/>
          </p:nvPr>
        </p:nvSpPr>
        <p:spPr>
          <a:xfrm>
            <a:off x="1045028" y="1336329"/>
            <a:ext cx="3892732" cy="4382588"/>
          </a:xfrm>
        </p:spPr>
        <p:txBody>
          <a:bodyPr anchor="ctr">
            <a:normAutofit/>
          </a:bodyPr>
          <a:lstStyle/>
          <a:p>
            <a:r>
              <a:rPr lang="en-US" sz="4600" b="1" dirty="0">
                <a:latin typeface="+mn-lt"/>
              </a:rPr>
              <a:t>Agenda, Discussion for Today</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91E5CD-C581-4FE7-8A1F-82A7010FE111}"/>
              </a:ext>
            </a:extLst>
          </p:cNvPr>
          <p:cNvSpPr>
            <a:spLocks noGrp="1"/>
          </p:cNvSpPr>
          <p:nvPr>
            <p:ph idx="1"/>
          </p:nvPr>
        </p:nvSpPr>
        <p:spPr>
          <a:xfrm>
            <a:off x="5743381" y="1336329"/>
            <a:ext cx="5613468" cy="4382588"/>
          </a:xfrm>
        </p:spPr>
        <p:txBody>
          <a:bodyPr anchor="ctr">
            <a:normAutofit/>
          </a:bodyPr>
          <a:lstStyle/>
          <a:p>
            <a:pPr marL="0" indent="0">
              <a:buNone/>
            </a:pPr>
            <a:endParaRPr lang="en-US" sz="2000" dirty="0"/>
          </a:p>
          <a:p>
            <a:r>
              <a:rPr lang="en-US" sz="3600" dirty="0"/>
              <a:t>The Economy</a:t>
            </a:r>
          </a:p>
          <a:p>
            <a:r>
              <a:rPr lang="en-US" sz="3600" dirty="0"/>
              <a:t>Retail and e-commerce</a:t>
            </a:r>
          </a:p>
          <a:p>
            <a:r>
              <a:rPr lang="en-US" sz="3600" dirty="0"/>
              <a:t>Logistics and Transportation</a:t>
            </a:r>
          </a:p>
          <a:p>
            <a:r>
              <a:rPr lang="en-US" sz="3600" dirty="0"/>
              <a:t>Industrial Real Estate</a:t>
            </a:r>
          </a:p>
          <a:p>
            <a:r>
              <a:rPr lang="en-US" sz="3600" dirty="0"/>
              <a:t>What is the next normal?</a:t>
            </a:r>
          </a:p>
          <a:p>
            <a:endParaRPr lang="en-US" sz="2000" dirty="0"/>
          </a:p>
        </p:txBody>
      </p:sp>
    </p:spTree>
    <p:extLst>
      <p:ext uri="{BB962C8B-B14F-4D97-AF65-F5344CB8AC3E}">
        <p14:creationId xmlns:p14="http://schemas.microsoft.com/office/powerpoint/2010/main" val="1141904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551937-A58B-4ECD-AFC3-69BE88B7E31F}"/>
              </a:ext>
            </a:extLst>
          </p:cNvPr>
          <p:cNvSpPr>
            <a:spLocks noGrp="1"/>
          </p:cNvSpPr>
          <p:nvPr>
            <p:ph type="title"/>
          </p:nvPr>
        </p:nvSpPr>
        <p:spPr>
          <a:xfrm>
            <a:off x="1045028" y="1336329"/>
            <a:ext cx="3892732" cy="4382588"/>
          </a:xfrm>
        </p:spPr>
        <p:txBody>
          <a:bodyPr anchor="ctr">
            <a:normAutofit/>
          </a:bodyPr>
          <a:lstStyle/>
          <a:p>
            <a:r>
              <a:rPr lang="en-US" sz="4600" b="1" dirty="0">
                <a:latin typeface="+mn-lt"/>
              </a:rPr>
              <a:t>The Economy</a:t>
            </a:r>
          </a:p>
        </p:txBody>
      </p:sp>
      <p:grpSp>
        <p:nvGrpSpPr>
          <p:cNvPr id="38" name="Group 3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39" name="Rectangle 3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Rectangle 4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3D8B8DB-6AE0-47FF-AECC-6584B34D7393}"/>
              </a:ext>
            </a:extLst>
          </p:cNvPr>
          <p:cNvSpPr>
            <a:spLocks noGrp="1"/>
          </p:cNvSpPr>
          <p:nvPr>
            <p:ph idx="1"/>
          </p:nvPr>
        </p:nvSpPr>
        <p:spPr>
          <a:xfrm>
            <a:off x="5685809" y="1336329"/>
            <a:ext cx="5671040" cy="4767282"/>
          </a:xfrm>
        </p:spPr>
        <p:txBody>
          <a:bodyPr anchor="ctr">
            <a:normAutofit/>
          </a:bodyPr>
          <a:lstStyle/>
          <a:p>
            <a:r>
              <a:rPr lang="en-US" dirty="0"/>
              <a:t>Unemployment: “staggering 14.7%” on 5/8 -highest level on record since the Great Depression </a:t>
            </a:r>
          </a:p>
          <a:p>
            <a:r>
              <a:rPr lang="en-US" dirty="0"/>
              <a:t>GDP:  </a:t>
            </a:r>
            <a:r>
              <a:rPr lang="en-US" dirty="0">
                <a:solidFill>
                  <a:srgbClr val="FF0000"/>
                </a:solidFill>
              </a:rPr>
              <a:t>Q2 will decline</a:t>
            </a:r>
            <a:r>
              <a:rPr lang="en-US" dirty="0"/>
              <a:t> 37% from April to June, largest quarterly drop since 1947.</a:t>
            </a:r>
          </a:p>
          <a:p>
            <a:r>
              <a:rPr lang="en-US" dirty="0"/>
              <a:t>CBRE expects </a:t>
            </a:r>
            <a:r>
              <a:rPr lang="en-US" dirty="0">
                <a:solidFill>
                  <a:srgbClr val="FF0000"/>
                </a:solidFill>
              </a:rPr>
              <a:t>Annual GDP to fall by 4.9% </a:t>
            </a:r>
            <a:r>
              <a:rPr lang="en-US" dirty="0"/>
              <a:t>in 2020 but grow by 6.1% in 2021.  </a:t>
            </a:r>
            <a:r>
              <a:rPr lang="en-US" sz="1600" dirty="0"/>
              <a:t>Source: U.S. Economic Watch, May 8, 2020.</a:t>
            </a:r>
          </a:p>
          <a:p>
            <a:endParaRPr lang="en-US" dirty="0">
              <a:solidFill>
                <a:srgbClr val="FF0000"/>
              </a:solidFill>
            </a:endParaRPr>
          </a:p>
          <a:p>
            <a:endParaRPr lang="en-US" sz="2000" dirty="0"/>
          </a:p>
        </p:txBody>
      </p:sp>
    </p:spTree>
    <p:extLst>
      <p:ext uri="{BB962C8B-B14F-4D97-AF65-F5344CB8AC3E}">
        <p14:creationId xmlns:p14="http://schemas.microsoft.com/office/powerpoint/2010/main" val="419742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descr="A screenshot of a cell phone&#10;&#10;Description automatically generated">
            <a:extLst>
              <a:ext uri="{FF2B5EF4-FFF2-40B4-BE49-F238E27FC236}">
                <a16:creationId xmlns:a16="http://schemas.microsoft.com/office/drawing/2014/main" id="{54FA7BD1-200A-4633-85C5-DCC150C5E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773" y="410310"/>
            <a:ext cx="8358294" cy="5848249"/>
          </a:xfrm>
          <a:prstGeom prst="rect">
            <a:avLst/>
          </a:prstGeom>
          <a:ln w="12700">
            <a:solidFill>
              <a:schemeClr val="tx1"/>
            </a:solidFill>
          </a:ln>
        </p:spPr>
      </p:pic>
      <p:sp>
        <p:nvSpPr>
          <p:cNvPr id="2" name="TextBox 1">
            <a:extLst>
              <a:ext uri="{FF2B5EF4-FFF2-40B4-BE49-F238E27FC236}">
                <a16:creationId xmlns:a16="http://schemas.microsoft.com/office/drawing/2014/main" id="{10BF680B-44D1-4789-B69A-D034ED2E2E9B}"/>
              </a:ext>
            </a:extLst>
          </p:cNvPr>
          <p:cNvSpPr txBox="1"/>
          <p:nvPr/>
        </p:nvSpPr>
        <p:spPr>
          <a:xfrm>
            <a:off x="1530773" y="6410821"/>
            <a:ext cx="2988129" cy="369332"/>
          </a:xfrm>
          <a:prstGeom prst="rect">
            <a:avLst/>
          </a:prstGeom>
          <a:noFill/>
        </p:spPr>
        <p:txBody>
          <a:bodyPr wrap="square" rtlCol="0">
            <a:spAutoFit/>
          </a:bodyPr>
          <a:lstStyle/>
          <a:p>
            <a:r>
              <a:rPr lang="en-US" dirty="0"/>
              <a:t>May 8, 2020</a:t>
            </a:r>
          </a:p>
        </p:txBody>
      </p:sp>
    </p:spTree>
    <p:extLst>
      <p:ext uri="{BB962C8B-B14F-4D97-AF65-F5344CB8AC3E}">
        <p14:creationId xmlns:p14="http://schemas.microsoft.com/office/powerpoint/2010/main" val="145416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426E3E-8AD5-42A3-ABE4-003E28C9FD1A}"/>
              </a:ext>
            </a:extLst>
          </p:cNvPr>
          <p:cNvSpPr>
            <a:spLocks noGrp="1"/>
          </p:cNvSpPr>
          <p:nvPr>
            <p:ph type="title"/>
          </p:nvPr>
        </p:nvSpPr>
        <p:spPr>
          <a:xfrm>
            <a:off x="1045028" y="1336329"/>
            <a:ext cx="3892732" cy="4382588"/>
          </a:xfrm>
        </p:spPr>
        <p:txBody>
          <a:bodyPr anchor="ctr">
            <a:normAutofit/>
          </a:bodyPr>
          <a:lstStyle/>
          <a:p>
            <a:r>
              <a:rPr lang="en-US" sz="4600" b="1" dirty="0">
                <a:latin typeface="+mn-lt"/>
              </a:rPr>
              <a:t>Retail and    </a:t>
            </a:r>
            <a:br>
              <a:rPr lang="en-US" sz="4600" b="1" dirty="0">
                <a:latin typeface="+mn-lt"/>
              </a:rPr>
            </a:br>
            <a:r>
              <a:rPr lang="en-US" sz="4600" b="1" dirty="0">
                <a:latin typeface="+mn-lt"/>
              </a:rPr>
              <a:t>E-commerce</a:t>
            </a:r>
            <a:br>
              <a:rPr lang="en-US" sz="5400" dirty="0"/>
            </a:br>
            <a:endParaRPr lang="en-US" sz="5400" dirty="0"/>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5B4073-45D7-4758-94F2-FBFAF25FDAD6}"/>
              </a:ext>
            </a:extLst>
          </p:cNvPr>
          <p:cNvSpPr>
            <a:spLocks noGrp="1"/>
          </p:cNvSpPr>
          <p:nvPr>
            <p:ph idx="1"/>
          </p:nvPr>
        </p:nvSpPr>
        <p:spPr>
          <a:xfrm>
            <a:off x="6060069" y="1721023"/>
            <a:ext cx="5260848" cy="4382588"/>
          </a:xfrm>
        </p:spPr>
        <p:txBody>
          <a:bodyPr anchor="ctr">
            <a:normAutofit/>
          </a:bodyPr>
          <a:lstStyle/>
          <a:p>
            <a:r>
              <a:rPr lang="en-US" dirty="0"/>
              <a:t>Amazon and Walmart</a:t>
            </a:r>
          </a:p>
          <a:p>
            <a:r>
              <a:rPr lang="en-US" dirty="0"/>
              <a:t>Neiman Marcus Bankruptcy…“more to come” </a:t>
            </a:r>
          </a:p>
          <a:p>
            <a:r>
              <a:rPr lang="en-US" dirty="0"/>
              <a:t>Supply chains and new technologies</a:t>
            </a:r>
          </a:p>
          <a:p>
            <a:r>
              <a:rPr lang="en-US" dirty="0"/>
              <a:t>Automobile Sales -30% in May overall from April (Toyota -54%) (Hyundai -39%) (Mazda – 44%) (Honda -54%)</a:t>
            </a:r>
          </a:p>
          <a:p>
            <a:endParaRPr lang="en-US" sz="2000" dirty="0"/>
          </a:p>
          <a:p>
            <a:endParaRPr lang="en-US" sz="2000" dirty="0"/>
          </a:p>
          <a:p>
            <a:endParaRPr lang="en-US" sz="2000" dirty="0"/>
          </a:p>
        </p:txBody>
      </p:sp>
    </p:spTree>
    <p:extLst>
      <p:ext uri="{BB962C8B-B14F-4D97-AF65-F5344CB8AC3E}">
        <p14:creationId xmlns:p14="http://schemas.microsoft.com/office/powerpoint/2010/main" val="240352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1" name="Rectangle 10">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9E1BE0F8-6BE5-4592-AAC7-F4AA45592198}"/>
              </a:ext>
            </a:extLst>
          </p:cNvPr>
          <p:cNvSpPr txBox="1">
            <a:spLocks/>
          </p:cNvSpPr>
          <p:nvPr/>
        </p:nvSpPr>
        <p:spPr>
          <a:xfrm>
            <a:off x="-193661" y="220694"/>
            <a:ext cx="9942716" cy="15544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dirty="0">
                <a:latin typeface="+mn-lt"/>
              </a:rPr>
              <a:t>Retail and E-Commerce Growth</a:t>
            </a:r>
          </a:p>
        </p:txBody>
      </p:sp>
      <p:sp>
        <p:nvSpPr>
          <p:cNvPr id="15" name="Content Placeholder 2">
            <a:extLst>
              <a:ext uri="{FF2B5EF4-FFF2-40B4-BE49-F238E27FC236}">
                <a16:creationId xmlns:a16="http://schemas.microsoft.com/office/drawing/2014/main" id="{364BDD0B-A321-4031-ABF1-CCBC2C0E658E}"/>
              </a:ext>
            </a:extLst>
          </p:cNvPr>
          <p:cNvSpPr txBox="1">
            <a:spLocks/>
          </p:cNvSpPr>
          <p:nvPr/>
        </p:nvSpPr>
        <p:spPr>
          <a:xfrm>
            <a:off x="872581" y="2014949"/>
            <a:ext cx="10992428" cy="376557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Aft>
                <a:spcPts val="1200"/>
              </a:spcAft>
              <a:buFont typeface="Arial" panose="020B0604020202020204" pitchFamily="34" charset="0"/>
              <a:buChar char="•"/>
            </a:pPr>
            <a:r>
              <a:rPr lang="en-US" sz="2600" dirty="0"/>
              <a:t>United Parcel Service Inc. said home deliveries spiked nearly 70% by the end of March, with drivers making 15% more stops on their daily routes. </a:t>
            </a:r>
          </a:p>
          <a:p>
            <a:pPr marL="457200" indent="-457200" algn="l">
              <a:buFont typeface="Arial" panose="020B0604020202020204" pitchFamily="34" charset="0"/>
              <a:buChar char="•"/>
            </a:pPr>
            <a:r>
              <a:rPr lang="en-US" sz="2600" dirty="0"/>
              <a:t>During the last week of March, mail-order prescriptions grew 21% from the previous year to bring their share of the prescription drug market to 5.8%, the highest share in at least two years.  </a:t>
            </a:r>
            <a:r>
              <a:rPr lang="en-US" sz="1400" dirty="0"/>
              <a:t>Source  SunTrust Robinson Humphrey analyst Gregg Gilbert</a:t>
            </a:r>
          </a:p>
          <a:p>
            <a:pPr marL="457200" indent="-457200" algn="l">
              <a:spcAft>
                <a:spcPts val="1200"/>
              </a:spcAft>
              <a:buFont typeface="Arial" panose="020B0604020202020204" pitchFamily="34" charset="0"/>
              <a:buChar char="•"/>
            </a:pPr>
            <a:r>
              <a:rPr lang="en-US" sz="2600" dirty="0"/>
              <a:t>In  April, online giant Amazon.com Inc. reported a 26% jump in quarterly sales. </a:t>
            </a:r>
          </a:p>
          <a:p>
            <a:pPr marL="457200" indent="-457200" algn="l">
              <a:spcAft>
                <a:spcPts val="1200"/>
              </a:spcAft>
              <a:buFont typeface="Arial" panose="020B0604020202020204" pitchFamily="34" charset="0"/>
              <a:buChar char="•"/>
            </a:pPr>
            <a:r>
              <a:rPr lang="en-US" sz="2600" dirty="0"/>
              <a:t>Overall U.S. e-commerce sales rose 49% in April compared to a March 1 to March 11 baseline, according to Adobe Analytics.</a:t>
            </a:r>
          </a:p>
        </p:txBody>
      </p:sp>
    </p:spTree>
    <p:extLst>
      <p:ext uri="{BB962C8B-B14F-4D97-AF65-F5344CB8AC3E}">
        <p14:creationId xmlns:p14="http://schemas.microsoft.com/office/powerpoint/2010/main" val="289540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1" name="Rectangle 10">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evice&#10;&#10;Description automatically generated">
            <a:extLst>
              <a:ext uri="{FF2B5EF4-FFF2-40B4-BE49-F238E27FC236}">
                <a16:creationId xmlns:a16="http://schemas.microsoft.com/office/drawing/2014/main" id="{2D88207D-9DC1-48CE-943C-A0F27633F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947" y="1162823"/>
            <a:ext cx="11089052" cy="3722418"/>
          </a:xfrm>
          <a:prstGeom prst="rect">
            <a:avLst/>
          </a:prstGeom>
        </p:spPr>
      </p:pic>
    </p:spTree>
    <p:extLst>
      <p:ext uri="{BB962C8B-B14F-4D97-AF65-F5344CB8AC3E}">
        <p14:creationId xmlns:p14="http://schemas.microsoft.com/office/powerpoint/2010/main" val="258049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CBB63-1AD3-4483-B53F-9E0BA1868EF5}"/>
              </a:ext>
            </a:extLst>
          </p:cNvPr>
          <p:cNvSpPr>
            <a:spLocks noGrp="1"/>
          </p:cNvSpPr>
          <p:nvPr>
            <p:ph type="title"/>
          </p:nvPr>
        </p:nvSpPr>
        <p:spPr>
          <a:xfrm>
            <a:off x="1052020" y="499505"/>
            <a:ext cx="9942716" cy="1554480"/>
          </a:xfrm>
        </p:spPr>
        <p:txBody>
          <a:bodyPr anchor="ctr">
            <a:normAutofit/>
          </a:bodyPr>
          <a:lstStyle/>
          <a:p>
            <a:r>
              <a:rPr lang="en-US" sz="4600" b="1" dirty="0">
                <a:latin typeface="+mn-lt"/>
              </a:rPr>
              <a:t>E-Commerce and Cold Chain Growth</a:t>
            </a:r>
          </a:p>
        </p:txBody>
      </p:sp>
      <p:sp>
        <p:nvSpPr>
          <p:cNvPr id="3" name="Content Placeholder 2">
            <a:extLst>
              <a:ext uri="{FF2B5EF4-FFF2-40B4-BE49-F238E27FC236}">
                <a16:creationId xmlns:a16="http://schemas.microsoft.com/office/drawing/2014/main" id="{206602D9-CEB4-46D5-96E4-66C1E230A622}"/>
              </a:ext>
            </a:extLst>
          </p:cNvPr>
          <p:cNvSpPr>
            <a:spLocks noGrp="1"/>
          </p:cNvSpPr>
          <p:nvPr>
            <p:ph idx="1"/>
          </p:nvPr>
        </p:nvSpPr>
        <p:spPr>
          <a:xfrm>
            <a:off x="267837" y="1811397"/>
            <a:ext cx="11803921" cy="4659775"/>
          </a:xfrm>
        </p:spPr>
        <p:txBody>
          <a:bodyPr anchor="ctr">
            <a:noAutofit/>
          </a:bodyPr>
          <a:lstStyle/>
          <a:p>
            <a:pPr>
              <a:spcBef>
                <a:spcPts val="1200"/>
              </a:spcBef>
              <a:spcAft>
                <a:spcPts val="600"/>
              </a:spcAft>
            </a:pPr>
            <a:r>
              <a:rPr lang="en-US" dirty="0"/>
              <a:t>Industrial real-estate operators expect the disruption of consumer supply chains caused by the coronavirus pandemic to drive a new surge in warehousing demand.</a:t>
            </a:r>
          </a:p>
          <a:p>
            <a:pPr fontAlgn="base">
              <a:spcBef>
                <a:spcPts val="1200"/>
              </a:spcBef>
              <a:spcAft>
                <a:spcPts val="600"/>
              </a:spcAft>
            </a:pPr>
            <a:r>
              <a:rPr lang="en-US" dirty="0"/>
              <a:t>Demand could be particularly strong for temperature-controlled warehouse space to store food if consumers keep ordering groceries online, a market that has been booming as more people stay at home under social-distancing guidelines and have food delivered.</a:t>
            </a:r>
          </a:p>
          <a:p>
            <a:pPr fontAlgn="base">
              <a:spcBef>
                <a:spcPts val="1200"/>
              </a:spcBef>
              <a:spcAft>
                <a:spcPts val="600"/>
              </a:spcAft>
            </a:pPr>
            <a:r>
              <a:rPr lang="en-US" dirty="0"/>
              <a:t>Over the next five years an additional 75 million to 100 million square feet of industrial freezer and cooler space will be needed to meet demand generated by online grocery sales, according to real-estate firm CBRE Group Inc.</a:t>
            </a:r>
          </a:p>
        </p:txBody>
      </p:sp>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14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CBB63-1AD3-4483-B53F-9E0BA1868EF5}"/>
              </a:ext>
            </a:extLst>
          </p:cNvPr>
          <p:cNvSpPr>
            <a:spLocks noGrp="1"/>
          </p:cNvSpPr>
          <p:nvPr>
            <p:ph type="title"/>
          </p:nvPr>
        </p:nvSpPr>
        <p:spPr>
          <a:xfrm>
            <a:off x="1045028" y="1336329"/>
            <a:ext cx="3892732" cy="4382588"/>
          </a:xfrm>
        </p:spPr>
        <p:txBody>
          <a:bodyPr anchor="ctr">
            <a:normAutofit/>
          </a:bodyPr>
          <a:lstStyle/>
          <a:p>
            <a:r>
              <a:rPr lang="en-US" sz="4600" b="1" dirty="0">
                <a:latin typeface="+mn-lt"/>
              </a:rPr>
              <a:t>E-commerce and Cold Chain Growth</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6602D9-CEB4-46D5-96E4-66C1E230A622}"/>
              </a:ext>
            </a:extLst>
          </p:cNvPr>
          <p:cNvSpPr>
            <a:spLocks noGrp="1"/>
          </p:cNvSpPr>
          <p:nvPr>
            <p:ph idx="1"/>
          </p:nvPr>
        </p:nvSpPr>
        <p:spPr>
          <a:xfrm>
            <a:off x="5033394" y="900853"/>
            <a:ext cx="6785975" cy="6048799"/>
          </a:xfrm>
        </p:spPr>
        <p:txBody>
          <a:bodyPr anchor="ctr">
            <a:normAutofit fontScale="92500" lnSpcReduction="10000"/>
          </a:bodyPr>
          <a:lstStyle/>
          <a:p>
            <a:pPr fontAlgn="base"/>
            <a:endParaRPr lang="en-US" sz="1100" dirty="0"/>
          </a:p>
          <a:p>
            <a:pPr fontAlgn="base"/>
            <a:r>
              <a:rPr lang="en-US" sz="3100" dirty="0"/>
              <a:t>While e-commerce now accounts for about 3% of total U.S. grocery sales, “there are huge growth prospects” as housebound shoppers get used to ordering produce, meat and other perishables online, said Matthew </a:t>
            </a:r>
            <a:r>
              <a:rPr lang="en-US" sz="3100" dirty="0" err="1"/>
              <a:t>Walaszek</a:t>
            </a:r>
            <a:r>
              <a:rPr lang="en-US" sz="3100" dirty="0"/>
              <a:t>, CBRE’s associate director of industrial and logistics research.</a:t>
            </a:r>
          </a:p>
          <a:p>
            <a:pPr fontAlgn="base"/>
            <a:r>
              <a:rPr lang="en-US" sz="3100" dirty="0"/>
              <a:t>Walmart Inc. generated nearly $900 million in online grocery sales last month, up 21% compared with February and nearly double the level of March 2019, according to data provider 1010data, which tracks credit- and debit-card sales.  </a:t>
            </a:r>
            <a:r>
              <a:rPr lang="en-US" sz="1900" dirty="0"/>
              <a:t>Wall Street Journal, 4/13/20</a:t>
            </a:r>
          </a:p>
          <a:p>
            <a:pPr fontAlgn="base"/>
            <a:endParaRPr lang="en-US" sz="1100" dirty="0"/>
          </a:p>
          <a:p>
            <a:pPr marL="0" indent="0" fontAlgn="base">
              <a:buNone/>
            </a:pPr>
            <a:endParaRPr lang="en-US" sz="1100" dirty="0"/>
          </a:p>
          <a:p>
            <a:pPr lvl="1"/>
            <a:endParaRPr lang="en-US" sz="1100" dirty="0"/>
          </a:p>
        </p:txBody>
      </p:sp>
    </p:spTree>
    <p:extLst>
      <p:ext uri="{BB962C8B-B14F-4D97-AF65-F5344CB8AC3E}">
        <p14:creationId xmlns:p14="http://schemas.microsoft.com/office/powerpoint/2010/main" val="1466591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1047</Words>
  <Application>Microsoft Office PowerPoint</Application>
  <PresentationFormat>Widescreen</PresentationFormat>
  <Paragraphs>69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The Next Normal</vt:lpstr>
      <vt:lpstr>Agenda, Discussion for Today</vt:lpstr>
      <vt:lpstr>The Economy</vt:lpstr>
      <vt:lpstr>PowerPoint Presentation</vt:lpstr>
      <vt:lpstr>Retail and     E-commerce </vt:lpstr>
      <vt:lpstr>PowerPoint Presentation</vt:lpstr>
      <vt:lpstr>PowerPoint Presentation</vt:lpstr>
      <vt:lpstr>E-Commerce and Cold Chain Growth</vt:lpstr>
      <vt:lpstr>E-commerce and Cold Chain Growth</vt:lpstr>
      <vt:lpstr>PowerPoint Presentation</vt:lpstr>
      <vt:lpstr>PowerPoint Presentation</vt:lpstr>
      <vt:lpstr>Logistics and Transportation</vt:lpstr>
      <vt:lpstr>PowerPoint Presentation</vt:lpstr>
      <vt:lpstr>Shipping Fluctuations</vt:lpstr>
      <vt:lpstr>Industrial Real Estate</vt:lpstr>
      <vt:lpstr>The Next Normal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Next Normal</dc:title>
  <dc:creator>Kelly Halvorsen</dc:creator>
  <cp:lastModifiedBy>Kelly Halvorsen</cp:lastModifiedBy>
  <cp:revision>21</cp:revision>
  <cp:lastPrinted>2020-05-11T14:09:21Z</cp:lastPrinted>
  <dcterms:created xsi:type="dcterms:W3CDTF">2020-05-08T22:03:07Z</dcterms:created>
  <dcterms:modified xsi:type="dcterms:W3CDTF">2020-09-15T18:59:04Z</dcterms:modified>
</cp:coreProperties>
</file>