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72" r:id="rId6"/>
  </p:sldMasterIdLst>
  <p:notesMasterIdLst>
    <p:notesMasterId r:id="rId18"/>
  </p:notesMasterIdLst>
  <p:sldIdLst>
    <p:sldId id="4755" r:id="rId7"/>
    <p:sldId id="299" r:id="rId8"/>
    <p:sldId id="268" r:id="rId9"/>
    <p:sldId id="290" r:id="rId10"/>
    <p:sldId id="289" r:id="rId11"/>
    <p:sldId id="266" r:id="rId12"/>
    <p:sldId id="267" r:id="rId13"/>
    <p:sldId id="286" r:id="rId14"/>
    <p:sldId id="285" r:id="rId15"/>
    <p:sldId id="4758" r:id="rId16"/>
    <p:sldId id="47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0AA34-BFA9-48AD-B82F-FBAB7BF7437E}" v="12" dt="2020-08-21T20:41:01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496B-F503-4469-8289-49BAD00D6708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8D83F-570F-43A4-9FEF-25F8CDCA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Tray introduce Curtis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1FDDB-74AF-466F-B92E-1346EC410FDE}" type="slidenum">
              <a:rPr kumimoji="0" lang="en-GB" sz="1500" b="0" i="0" u="none" strike="noStrike" kern="1200" cap="none" spc="0" normalizeH="0" baseline="0" noProof="0" smtClean="0">
                <a:ln>
                  <a:noFill/>
                </a:ln>
                <a:solidFill>
                  <a:srgbClr val="696B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872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696B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6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D3C9DFD-4C77-46D6-9B3C-1B10A5FC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662534"/>
            <a:ext cx="11236325" cy="430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4B8D48B-574D-4B7A-8691-F3E89A0FDA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911" y="1093421"/>
            <a:ext cx="11236325" cy="24981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421722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2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6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8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9"/>
          <a:ext cx="180997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"/>
                        <a:ext cx="180997" cy="14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22E1EBF-8AFC-4427-AB38-9C92322A7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5"/>
            <a:ext cx="12192000" cy="6854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50F3C9-7D21-4C61-81EA-66FE9A7212AD}"/>
              </a:ext>
            </a:extLst>
          </p:cNvPr>
          <p:cNvSpPr/>
          <p:nvPr userDrawn="1"/>
        </p:nvSpPr>
        <p:spPr>
          <a:xfrm>
            <a:off x="0" y="0"/>
            <a:ext cx="12179313" cy="6850864"/>
          </a:xfrm>
          <a:prstGeom prst="rect">
            <a:avLst/>
          </a:prstGeom>
          <a:gradFill flip="none" rotWithShape="1">
            <a:gsLst>
              <a:gs pos="29000">
                <a:schemeClr val="tx1">
                  <a:lumMod val="50000"/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B52DD8-4105-4EBF-82B0-54D0BAF564D6}"/>
              </a:ext>
            </a:extLst>
          </p:cNvPr>
          <p:cNvGrpSpPr/>
          <p:nvPr userDrawn="1"/>
        </p:nvGrpSpPr>
        <p:grpSpPr>
          <a:xfrm>
            <a:off x="0" y="2867292"/>
            <a:ext cx="12192000" cy="4000201"/>
            <a:chOff x="0" y="2141813"/>
            <a:chExt cx="9153525" cy="3003275"/>
          </a:xfrm>
          <a:gradFill>
            <a:gsLst>
              <a:gs pos="0">
                <a:schemeClr val="tx2"/>
              </a:gs>
              <a:gs pos="85000">
                <a:schemeClr val="accent3"/>
              </a:gs>
            </a:gsLst>
            <a:lin ang="5400000" scaled="1"/>
          </a:gra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37B9A1D-4CCD-48C7-970B-6B9505F0D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9600" t="3333" r="7161" b="8488"/>
            <a:stretch/>
          </p:blipFill>
          <p:spPr>
            <a:xfrm>
              <a:off x="0" y="2141813"/>
              <a:ext cx="9153525" cy="283472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B95AE-1CBC-4E5E-A48D-BA38C54A2171}"/>
                </a:ext>
              </a:extLst>
            </p:cNvPr>
            <p:cNvGrpSpPr/>
            <p:nvPr/>
          </p:nvGrpSpPr>
          <p:grpSpPr>
            <a:xfrm>
              <a:off x="0" y="2576513"/>
              <a:ext cx="9153525" cy="2568575"/>
              <a:chOff x="0" y="2576513"/>
              <a:chExt cx="9153525" cy="256857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329CDA5-1604-48D0-B8DF-F04AA6FF5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576513"/>
                <a:ext cx="9153525" cy="2568575"/>
              </a:xfrm>
              <a:custGeom>
                <a:avLst/>
                <a:gdLst>
                  <a:gd name="T0" fmla="*/ 5762 w 5766"/>
                  <a:gd name="T1" fmla="*/ 0 h 1617"/>
                  <a:gd name="T2" fmla="*/ 0 w 5766"/>
                  <a:gd name="T3" fmla="*/ 1329 h 1617"/>
                  <a:gd name="T4" fmla="*/ 4 w 5766"/>
                  <a:gd name="T5" fmla="*/ 1617 h 1617"/>
                  <a:gd name="T6" fmla="*/ 5766 w 5766"/>
                  <a:gd name="T7" fmla="*/ 1617 h 1617"/>
                  <a:gd name="T8" fmla="*/ 5762 w 5766"/>
                  <a:gd name="T9" fmla="*/ 0 h 1617"/>
                  <a:gd name="connsiteX0" fmla="*/ 9993 w 10000"/>
                  <a:gd name="connsiteY0" fmla="*/ 0 h 10009"/>
                  <a:gd name="connsiteX1" fmla="*/ 0 w 10000"/>
                  <a:gd name="connsiteY1" fmla="*/ 8219 h 10009"/>
                  <a:gd name="connsiteX2" fmla="*/ 2 w 10000"/>
                  <a:gd name="connsiteY2" fmla="*/ 10009 h 10009"/>
                  <a:gd name="connsiteX3" fmla="*/ 10000 w 10000"/>
                  <a:gd name="connsiteY3" fmla="*/ 10000 h 10009"/>
                  <a:gd name="connsiteX4" fmla="*/ 9993 w 10000"/>
                  <a:gd name="connsiteY4" fmla="*/ 0 h 1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9">
                    <a:moveTo>
                      <a:pt x="9993" y="0"/>
                    </a:moveTo>
                    <a:lnTo>
                      <a:pt x="0" y="8219"/>
                    </a:lnTo>
                    <a:cubicBezTo>
                      <a:pt x="1" y="8816"/>
                      <a:pt x="1" y="9412"/>
                      <a:pt x="2" y="10009"/>
                    </a:cubicBezTo>
                    <a:lnTo>
                      <a:pt x="10000" y="10000"/>
                    </a:lnTo>
                    <a:cubicBezTo>
                      <a:pt x="9998" y="6667"/>
                      <a:pt x="9995" y="3333"/>
                      <a:pt x="999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2"/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FAE3C53-0767-403D-858D-AEF2E71FEC7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930" r="-1"/>
              <a:stretch/>
            </p:blipFill>
            <p:spPr>
              <a:xfrm>
                <a:off x="6843713" y="4276123"/>
                <a:ext cx="1924049" cy="3931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88230521-A0A6-4019-911C-A992B7CC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21" y="2426010"/>
            <a:ext cx="4019587" cy="1020279"/>
          </a:xfrm>
          <a:prstGeom prst="rect">
            <a:avLst/>
          </a:prstGeom>
        </p:spPr>
        <p:txBody>
          <a:bodyPr/>
          <a:lstStyle/>
          <a:p>
            <a:r>
              <a:rPr lang="en-GB" sz="2400" dirty="0">
                <a:solidFill>
                  <a:schemeClr val="bg2"/>
                </a:solidFill>
              </a:rPr>
              <a:t>subtitle</a:t>
            </a:r>
            <a:br>
              <a:rPr lang="en-GB" sz="1800" b="0" dirty="0">
                <a:solidFill>
                  <a:schemeClr val="tx2"/>
                </a:solidFill>
              </a:rPr>
            </a:br>
            <a:br>
              <a:rPr lang="en-GB" sz="1800" b="0" dirty="0">
                <a:solidFill>
                  <a:schemeClr val="tx2"/>
                </a:solidFill>
              </a:rPr>
            </a:br>
            <a:br>
              <a:rPr lang="en-GB" sz="1800" b="0" dirty="0">
                <a:solidFill>
                  <a:schemeClr val="tx2"/>
                </a:solidFill>
              </a:rPr>
            </a:br>
            <a:r>
              <a:rPr lang="en-GB" sz="1800" b="0" dirty="0"/>
              <a:t>date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F2356D-C585-4E43-A041-593E60A8E714}"/>
              </a:ext>
            </a:extLst>
          </p:cNvPr>
          <p:cNvSpPr/>
          <p:nvPr userDrawn="1"/>
        </p:nvSpPr>
        <p:spPr>
          <a:xfrm rot="10800000">
            <a:off x="5890070" y="-2"/>
            <a:ext cx="6307583" cy="4648200"/>
          </a:xfrm>
          <a:custGeom>
            <a:avLst/>
            <a:gdLst>
              <a:gd name="connsiteX0" fmla="*/ 0 w 3609542"/>
              <a:gd name="connsiteY0" fmla="*/ 0 h 2659953"/>
              <a:gd name="connsiteX1" fmla="*/ 3609542 w 3609542"/>
              <a:gd name="connsiteY1" fmla="*/ 2659953 h 2659953"/>
              <a:gd name="connsiteX2" fmla="*/ 0 w 3609542"/>
              <a:gd name="connsiteY2" fmla="*/ 2659953 h 265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9542" h="2659953">
                <a:moveTo>
                  <a:pt x="0" y="0"/>
                </a:moveTo>
                <a:lnTo>
                  <a:pt x="3609542" y="2659953"/>
                </a:lnTo>
                <a:lnTo>
                  <a:pt x="0" y="2659953"/>
                </a:lnTo>
                <a:close/>
              </a:path>
            </a:pathLst>
          </a:cu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6D1BABC-5912-465B-BEEB-DED7FCAE1E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698500"/>
            <a:ext cx="6908800" cy="1268413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6527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2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C66B-2E57-4820-9BA4-A996C783F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20309"/>
            <a:ext cx="10991851" cy="1023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" y="26989"/>
            <a:ext cx="10544504" cy="9766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65470" b="719"/>
          <a:stretch/>
        </p:blipFill>
        <p:spPr>
          <a:xfrm>
            <a:off x="10582019" y="-14069"/>
            <a:ext cx="1618591" cy="68720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266699" y="26989"/>
            <a:ext cx="10277804" cy="844551"/>
          </a:xfrm>
          <a:noFill/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546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C66B-2E57-4820-9BA4-A996C783F9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20309"/>
            <a:ext cx="10991851" cy="1023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" y="26989"/>
            <a:ext cx="10544504" cy="9766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21" descr="IMSW Logo"/>
          <p:cNvPicPr>
            <a:picLocks noChangeAspect="1" noChangeArrowheads="1"/>
          </p:cNvPicPr>
          <p:nvPr userDrawn="1"/>
        </p:nvPicPr>
        <p:blipFill>
          <a:blip r:embed="rId2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99" y="6176964"/>
            <a:ext cx="2946400" cy="6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65470" b="719"/>
          <a:stretch/>
        </p:blipFill>
        <p:spPr>
          <a:xfrm>
            <a:off x="10582019" y="-14069"/>
            <a:ext cx="1618591" cy="68720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266699" y="26989"/>
            <a:ext cx="10277804" cy="844551"/>
          </a:xfrm>
          <a:noFill/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7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3C95A-25DE-46E3-8CF9-688D65CCD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543779" cy="684857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1D4D25-BE53-4C03-B23B-A2FAF0842344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4494486" y="0"/>
            <a:ext cx="7701076" cy="6864351"/>
          </a:xfrm>
          <a:custGeom>
            <a:avLst/>
            <a:gdLst>
              <a:gd name="connsiteX0" fmla="*/ 0 w 7697514"/>
              <a:gd name="connsiteY0" fmla="*/ 0 h 6861176"/>
              <a:gd name="connsiteX1" fmla="*/ 774700 w 7697514"/>
              <a:gd name="connsiteY1" fmla="*/ 0 h 6861176"/>
              <a:gd name="connsiteX2" fmla="*/ 813222 w 7697514"/>
              <a:gd name="connsiteY2" fmla="*/ 0 h 6861176"/>
              <a:gd name="connsiteX3" fmla="*/ 1587922 w 7697514"/>
              <a:gd name="connsiteY3" fmla="*/ 0 h 6861176"/>
              <a:gd name="connsiteX4" fmla="*/ 5571623 w 7697514"/>
              <a:gd name="connsiteY4" fmla="*/ 0 h 6861176"/>
              <a:gd name="connsiteX5" fmla="*/ 6346323 w 7697514"/>
              <a:gd name="connsiteY5" fmla="*/ 0 h 6861176"/>
              <a:gd name="connsiteX6" fmla="*/ 6922814 w 7697514"/>
              <a:gd name="connsiteY6" fmla="*/ 0 h 6861176"/>
              <a:gd name="connsiteX7" fmla="*/ 7697514 w 7697514"/>
              <a:gd name="connsiteY7" fmla="*/ 0 h 6861176"/>
              <a:gd name="connsiteX8" fmla="*/ 4101674 w 7697514"/>
              <a:gd name="connsiteY8" fmla="*/ 6861176 h 6861176"/>
              <a:gd name="connsiteX9" fmla="*/ 3326974 w 7697514"/>
              <a:gd name="connsiteY9" fmla="*/ 6861176 h 6861176"/>
              <a:gd name="connsiteX10" fmla="*/ 2750483 w 7697514"/>
              <a:gd name="connsiteY10" fmla="*/ 6861176 h 6861176"/>
              <a:gd name="connsiteX11" fmla="*/ 1975783 w 7697514"/>
              <a:gd name="connsiteY11" fmla="*/ 6861176 h 6861176"/>
              <a:gd name="connsiteX12" fmla="*/ 1587922 w 7697514"/>
              <a:gd name="connsiteY12" fmla="*/ 6861176 h 6861176"/>
              <a:gd name="connsiteX13" fmla="*/ 813222 w 7697514"/>
              <a:gd name="connsiteY13" fmla="*/ 6861176 h 6861176"/>
              <a:gd name="connsiteX14" fmla="*/ 774700 w 7697514"/>
              <a:gd name="connsiteY14" fmla="*/ 6861176 h 6861176"/>
              <a:gd name="connsiteX15" fmla="*/ 0 w 7697514"/>
              <a:gd name="connsiteY15" fmla="*/ 6861176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7514" h="6861176">
                <a:moveTo>
                  <a:pt x="0" y="0"/>
                </a:moveTo>
                <a:lnTo>
                  <a:pt x="774700" y="0"/>
                </a:lnTo>
                <a:lnTo>
                  <a:pt x="813222" y="0"/>
                </a:lnTo>
                <a:lnTo>
                  <a:pt x="1587922" y="0"/>
                </a:lnTo>
                <a:lnTo>
                  <a:pt x="5571623" y="0"/>
                </a:lnTo>
                <a:lnTo>
                  <a:pt x="6346323" y="0"/>
                </a:lnTo>
                <a:lnTo>
                  <a:pt x="6922814" y="0"/>
                </a:lnTo>
                <a:lnTo>
                  <a:pt x="7697514" y="0"/>
                </a:lnTo>
                <a:lnTo>
                  <a:pt x="4101674" y="6861176"/>
                </a:lnTo>
                <a:lnTo>
                  <a:pt x="3326974" y="6861176"/>
                </a:lnTo>
                <a:lnTo>
                  <a:pt x="2750483" y="6861176"/>
                </a:lnTo>
                <a:lnTo>
                  <a:pt x="1975783" y="6861176"/>
                </a:lnTo>
                <a:lnTo>
                  <a:pt x="1587922" y="6861176"/>
                </a:lnTo>
                <a:lnTo>
                  <a:pt x="813222" y="6861176"/>
                </a:lnTo>
                <a:lnTo>
                  <a:pt x="774700" y="6861176"/>
                </a:lnTo>
                <a:lnTo>
                  <a:pt x="0" y="686117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68000">
                <a:schemeClr val="tx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4C1D7B-58D1-40BD-8926-F16D93C69F2A}"/>
              </a:ext>
            </a:extLst>
          </p:cNvPr>
          <p:cNvSpPr/>
          <p:nvPr userDrawn="1"/>
        </p:nvSpPr>
        <p:spPr>
          <a:xfrm>
            <a:off x="3790780" y="3225711"/>
            <a:ext cx="8401220" cy="3103657"/>
          </a:xfrm>
          <a:custGeom>
            <a:avLst/>
            <a:gdLst>
              <a:gd name="connsiteX0" fmla="*/ 1650246 w 8401220"/>
              <a:gd name="connsiteY0" fmla="*/ 0 h 3103657"/>
              <a:gd name="connsiteX1" fmla="*/ 2921857 w 8401220"/>
              <a:gd name="connsiteY1" fmla="*/ 0 h 3103657"/>
              <a:gd name="connsiteX2" fmla="*/ 4410333 w 8401220"/>
              <a:gd name="connsiteY2" fmla="*/ 0 h 3103657"/>
              <a:gd name="connsiteX3" fmla="*/ 5520177 w 8401220"/>
              <a:gd name="connsiteY3" fmla="*/ 0 h 3103657"/>
              <a:gd name="connsiteX4" fmla="*/ 5681945 w 8401220"/>
              <a:gd name="connsiteY4" fmla="*/ 0 h 3103657"/>
              <a:gd name="connsiteX5" fmla="*/ 6791788 w 8401220"/>
              <a:gd name="connsiteY5" fmla="*/ 0 h 3103657"/>
              <a:gd name="connsiteX6" fmla="*/ 8280267 w 8401220"/>
              <a:gd name="connsiteY6" fmla="*/ 0 h 3103657"/>
              <a:gd name="connsiteX7" fmla="*/ 8401220 w 8401220"/>
              <a:gd name="connsiteY7" fmla="*/ 0 h 3103657"/>
              <a:gd name="connsiteX8" fmla="*/ 8401220 w 8401220"/>
              <a:gd name="connsiteY8" fmla="*/ 3103657 h 3103657"/>
              <a:gd name="connsiteX9" fmla="*/ 8280267 w 8401220"/>
              <a:gd name="connsiteY9" fmla="*/ 3103657 h 3103657"/>
              <a:gd name="connsiteX10" fmla="*/ 7272937 w 8401220"/>
              <a:gd name="connsiteY10" fmla="*/ 3103657 h 3103657"/>
              <a:gd name="connsiteX11" fmla="*/ 6791788 w 8401220"/>
              <a:gd name="connsiteY11" fmla="*/ 3103657 h 3103657"/>
              <a:gd name="connsiteX12" fmla="*/ 5520177 w 8401220"/>
              <a:gd name="connsiteY12" fmla="*/ 3103657 h 3103657"/>
              <a:gd name="connsiteX13" fmla="*/ 4031699 w 8401220"/>
              <a:gd name="connsiteY13" fmla="*/ 3103657 h 3103657"/>
              <a:gd name="connsiteX14" fmla="*/ 2760089 w 8401220"/>
              <a:gd name="connsiteY14" fmla="*/ 3103657 h 3103657"/>
              <a:gd name="connsiteX15" fmla="*/ 1271611 w 8401220"/>
              <a:gd name="connsiteY15" fmla="*/ 3103657 h 3103657"/>
              <a:gd name="connsiteX16" fmla="*/ 0 w 8401220"/>
              <a:gd name="connsiteY16" fmla="*/ 3103657 h 310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01220" h="3103657">
                <a:moveTo>
                  <a:pt x="1650246" y="0"/>
                </a:moveTo>
                <a:lnTo>
                  <a:pt x="2921857" y="0"/>
                </a:lnTo>
                <a:lnTo>
                  <a:pt x="4410333" y="0"/>
                </a:lnTo>
                <a:lnTo>
                  <a:pt x="5520177" y="0"/>
                </a:lnTo>
                <a:lnTo>
                  <a:pt x="5681945" y="0"/>
                </a:lnTo>
                <a:lnTo>
                  <a:pt x="6791788" y="0"/>
                </a:lnTo>
                <a:lnTo>
                  <a:pt x="8280267" y="0"/>
                </a:lnTo>
                <a:lnTo>
                  <a:pt x="8401220" y="0"/>
                </a:lnTo>
                <a:lnTo>
                  <a:pt x="8401220" y="3103657"/>
                </a:lnTo>
                <a:lnTo>
                  <a:pt x="8280267" y="3103657"/>
                </a:lnTo>
                <a:lnTo>
                  <a:pt x="7272937" y="3103657"/>
                </a:lnTo>
                <a:lnTo>
                  <a:pt x="6791788" y="3103657"/>
                </a:lnTo>
                <a:lnTo>
                  <a:pt x="5520177" y="3103657"/>
                </a:lnTo>
                <a:lnTo>
                  <a:pt x="4031699" y="3103657"/>
                </a:lnTo>
                <a:lnTo>
                  <a:pt x="2760089" y="3103657"/>
                </a:lnTo>
                <a:lnTo>
                  <a:pt x="1271611" y="3103657"/>
                </a:lnTo>
                <a:lnTo>
                  <a:pt x="0" y="3103657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54000" rIns="54000" bIns="54000" rtlCol="0" anchor="ctr" anchorCtr="1">
            <a:noAutofit/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8F1A7E-E3C4-471F-8292-A074F7823995}"/>
              </a:ext>
            </a:extLst>
          </p:cNvPr>
          <p:cNvCxnSpPr/>
          <p:nvPr userDrawn="1"/>
        </p:nvCxnSpPr>
        <p:spPr>
          <a:xfrm flipV="1">
            <a:off x="4678398" y="2671034"/>
            <a:ext cx="1485900" cy="287655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CD7D6B-5F69-40AB-8253-5402F6ACF6CE}"/>
              </a:ext>
            </a:extLst>
          </p:cNvPr>
          <p:cNvCxnSpPr/>
          <p:nvPr userDrawn="1"/>
        </p:nvCxnSpPr>
        <p:spPr>
          <a:xfrm flipV="1">
            <a:off x="3959848" y="3875169"/>
            <a:ext cx="1485900" cy="287655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>
            <a:extLst>
              <a:ext uri="{FF2B5EF4-FFF2-40B4-BE49-F238E27FC236}">
                <a16:creationId xmlns:a16="http://schemas.microsoft.com/office/drawing/2014/main" id="{693C5250-0BB7-400D-BEBF-A43B8A75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298" y="4430198"/>
            <a:ext cx="5639446" cy="1046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 dirty="0"/>
              <a:t>section</a:t>
            </a:r>
            <a:br>
              <a:rPr lang="en-US" sz="4000" dirty="0"/>
            </a:br>
            <a:r>
              <a:rPr lang="en-US" sz="4000" b="0" dirty="0"/>
              <a:t>TITLE</a:t>
            </a:r>
            <a:endParaRPr lang="en-US" sz="4000" b="0" cap="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994EDB-E166-4965-A9FE-6D889013A13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30" r="-1"/>
          <a:stretch/>
        </p:blipFill>
        <p:spPr>
          <a:xfrm>
            <a:off x="9772650" y="666148"/>
            <a:ext cx="1924049" cy="393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26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B2DDAEF-17BB-4B7E-8156-A34AFCF6D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68" y="791585"/>
            <a:ext cx="11235267" cy="249899"/>
          </a:xfrm>
        </p:spPr>
        <p:txBody>
          <a:bodyPr>
            <a:spAutoFit/>
          </a:bodyPr>
          <a:lstStyle>
            <a:lvl1pPr>
              <a:defRPr sz="1600" cap="none" baseline="0"/>
            </a:lvl1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02C0B28-942D-46EC-8B02-9081E2D7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8" y="477654"/>
            <a:ext cx="11235267" cy="31393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3FF97-D720-CE40-8C13-5E5A751A0FF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81455" y="6510164"/>
            <a:ext cx="551929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NZ" sz="900" dirty="0">
                <a:solidFill>
                  <a:schemeClr val="tx1"/>
                </a:solidFill>
              </a:rPr>
              <a:t>Cushman &amp; Wakefield | </a:t>
            </a:r>
            <a:r>
              <a:rPr lang="en-NZ" sz="900" dirty="0">
                <a:solidFill>
                  <a:schemeClr val="tx2"/>
                </a:solidFill>
              </a:rPr>
              <a:t>CONFIDENTIAL – DO NOT DISTRIBUTE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7F986FE4-5EB7-F34C-9CAE-CC5FA8614C7F}"/>
              </a:ext>
            </a:extLst>
          </p:cNvPr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11474559" y="6510167"/>
            <a:ext cx="239607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 algn="r"/>
            <a:fld id="{DFB14E5B-2552-4758-92D8-AE4F14B36129}" type="slidenum">
              <a:rPr lang="en-GB" sz="900" smtClean="0">
                <a:solidFill>
                  <a:schemeClr val="tx1"/>
                </a:solidFill>
              </a:rPr>
              <a:pPr lvl="0" algn="r"/>
              <a:t>‹#›</a:t>
            </a:fld>
            <a:endParaRPr lang="en-GB" sz="9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8C4363-A8B4-8041-ABD3-370AC5CEBB3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480288" y="6380959"/>
            <a:ext cx="11233874" cy="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38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-20309"/>
            <a:ext cx="12191999" cy="1023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20309"/>
            <a:ext cx="12192000" cy="844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88" y="1235239"/>
            <a:ext cx="10100200" cy="4351338"/>
          </a:xfr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/>
            </a:lvl1pPr>
            <a:lvl2pPr>
              <a:buClr>
                <a:schemeClr val="accent2">
                  <a:lumMod val="75000"/>
                </a:schemeClr>
              </a:buClr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2">
                  <a:lumMod val="75000"/>
                </a:schemeClr>
              </a:buClr>
              <a:defRPr/>
            </a:lvl4pPr>
            <a:lvl5pPr>
              <a:buClr>
                <a:schemeClr val="accent2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0A3D-6102-4888-9581-A411E2555CD7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F7042-2B3E-496C-972D-0D3FABBE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" y="26989"/>
            <a:ext cx="10544504" cy="844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65470" b="719"/>
          <a:stretch/>
        </p:blipFill>
        <p:spPr>
          <a:xfrm>
            <a:off x="10582019" y="0"/>
            <a:ext cx="1618591" cy="6854684"/>
          </a:xfrm>
          <a:prstGeom prst="rect">
            <a:avLst/>
          </a:prstGeom>
        </p:spPr>
      </p:pic>
      <p:pic>
        <p:nvPicPr>
          <p:cNvPr id="10" name="Picture 21" descr="IMSW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699" y="6176964"/>
            <a:ext cx="2209800" cy="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266699" y="16141"/>
            <a:ext cx="9502728" cy="844551"/>
          </a:xfrm>
          <a:noFill/>
        </p:spPr>
        <p:txBody>
          <a:bodyPr/>
          <a:lstStyle>
            <a:lvl1pPr marL="225425" indent="0" algn="l">
              <a:defRPr/>
            </a:lvl1pPr>
          </a:lstStyle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3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543D-374D-4539-ADA5-579561C8CE7B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0904-ABE5-4F15-BEF4-F1EC15C04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03A4E2-E73C-4D58-8766-FD174220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662534"/>
            <a:ext cx="11236325" cy="430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8653C62-AEB3-49CD-BAF4-099F5DC94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911" y="1093421"/>
            <a:ext cx="11236325" cy="3421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255173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65470" b="719"/>
          <a:stretch/>
        </p:blipFill>
        <p:spPr>
          <a:xfrm>
            <a:off x="10582019" y="-14069"/>
            <a:ext cx="1618591" cy="68720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266699" y="26989"/>
            <a:ext cx="10277804" cy="844551"/>
          </a:xfrm>
          <a:noFill/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1" descr="IMSW Logo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4"/>
          <a:stretch/>
        </p:blipFill>
        <p:spPr bwMode="auto">
          <a:xfrm>
            <a:off x="9944100" y="6053139"/>
            <a:ext cx="2247900" cy="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65470" b="719"/>
          <a:stretch/>
        </p:blipFill>
        <p:spPr>
          <a:xfrm>
            <a:off x="10582019" y="-14069"/>
            <a:ext cx="1618591" cy="687206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266699" y="26989"/>
            <a:ext cx="10277804" cy="844551"/>
          </a:xfrm>
          <a:noFill/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21" descr="IMSW Logo">
            <a:extLst>
              <a:ext uri="{FF2B5EF4-FFF2-40B4-BE49-F238E27FC236}">
                <a16:creationId xmlns:a16="http://schemas.microsoft.com/office/drawing/2014/main" id="{4FCC6123-06F1-4792-AB59-C901EE309F6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4"/>
          <a:stretch/>
        </p:blipFill>
        <p:spPr bwMode="auto">
          <a:xfrm>
            <a:off x="9944100" y="6053139"/>
            <a:ext cx="2247900" cy="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354914917"/>
              </p:ext>
            </p:extLst>
          </p:nvPr>
        </p:nvGraphicFramePr>
        <p:xfrm>
          <a:off x="0" y="9"/>
          <a:ext cx="180997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9"/>
                        <a:ext cx="180997" cy="14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891A88-944C-4DD5-90C7-347C33AF29E4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477837" y="6505281"/>
            <a:ext cx="413947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NZ" sz="900" dirty="0">
                <a:solidFill>
                  <a:schemeClr val="accent2"/>
                </a:solidFill>
              </a:rPr>
              <a:t>Cushman &amp;</a:t>
            </a:r>
            <a:r>
              <a:rPr lang="en-NZ" sz="900" baseline="0" dirty="0">
                <a:solidFill>
                  <a:schemeClr val="accent2"/>
                </a:solidFill>
              </a:rPr>
              <a:t> Wakefield</a:t>
            </a:r>
            <a:endParaRPr lang="en-NZ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9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0" r:id="rId5"/>
    <p:sldLayoutId id="2147483671" r:id="rId6"/>
  </p:sldLayoutIdLst>
  <p:hf hdr="0" ftr="0" dt="0"/>
  <p:txStyles>
    <p:titleStyle>
      <a:lvl1pPr algn="l" defTabSz="872722" rtl="0" eaLnBrk="1" latinLnBrk="0" hangingPunct="1">
        <a:lnSpc>
          <a:spcPct val="850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 cap="all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6700" indent="-2667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arabicPeriod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7pPr>
      <a:lvl8pPr marL="360000" indent="-271463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romanLcPeriod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301">
          <p15:clr>
            <a:srgbClr val="F26B43"/>
          </p15:clr>
        </p15:guide>
        <p15:guide id="13" pos="7379">
          <p15:clr>
            <a:srgbClr val="F26B43"/>
          </p15:clr>
        </p15:guide>
        <p15:guide id="14" orient="horz" pos="640">
          <p15:clr>
            <a:srgbClr val="F26B43"/>
          </p15:clr>
        </p15:guide>
        <p15:guide id="15" orient="horz" pos="4088">
          <p15:clr>
            <a:srgbClr val="F26B43"/>
          </p15:clr>
        </p15:guide>
        <p15:guide id="16" orient="horz" pos="232">
          <p15:clr>
            <a:srgbClr val="F26B43"/>
          </p15:clr>
        </p15:guide>
        <p15:guide id="17" pos="3931">
          <p15:clr>
            <a:srgbClr val="F26B43"/>
          </p15:clr>
        </p15:guide>
        <p15:guide id="18" pos="3749">
          <p15:clr>
            <a:srgbClr val="F26B43"/>
          </p15:clr>
        </p15:guide>
        <p15:guide id="19" pos="1935">
          <p15:clr>
            <a:srgbClr val="F26B43"/>
          </p15:clr>
        </p15:guide>
        <p15:guide id="20" pos="2116">
          <p15:clr>
            <a:srgbClr val="F26B43"/>
          </p15:clr>
        </p15:guide>
        <p15:guide id="21" pos="5564">
          <p15:clr>
            <a:srgbClr val="F26B43"/>
          </p15:clr>
        </p15:guide>
        <p15:guide id="22" pos="574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4D028B-8C1F-4350-BE3A-4F0ABD477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9FD467-E6EB-4B89-9693-D9F00616CE16}"/>
              </a:ext>
            </a:extLst>
          </p:cNvPr>
          <p:cNvSpPr/>
          <p:nvPr userDrawn="1"/>
        </p:nvSpPr>
        <p:spPr>
          <a:xfrm>
            <a:off x="0" y="-8"/>
            <a:ext cx="12192000" cy="6858000"/>
          </a:xfrm>
          <a:prstGeom prst="rect">
            <a:avLst/>
          </a:prstGeom>
          <a:gradFill flip="none" rotWithShape="1">
            <a:gsLst>
              <a:gs pos="7000">
                <a:schemeClr val="accent2">
                  <a:lumMod val="80000"/>
                  <a:alpha val="92000"/>
                </a:schemeClr>
              </a:gs>
              <a:gs pos="100000">
                <a:schemeClr val="accent2">
                  <a:lumMod val="4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54499724"/>
              </p:ext>
            </p:extLst>
          </p:nvPr>
        </p:nvGraphicFramePr>
        <p:xfrm>
          <a:off x="0" y="9"/>
          <a:ext cx="180997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9"/>
                        <a:ext cx="180997" cy="14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E22CF54-3D7F-4EDB-B077-927C1DDFD50F}"/>
              </a:ext>
            </a:extLst>
          </p:cNvPr>
          <p:cNvSpPr/>
          <p:nvPr userDrawn="1"/>
        </p:nvSpPr>
        <p:spPr>
          <a:xfrm>
            <a:off x="1" y="-20310"/>
            <a:ext cx="12191999" cy="687830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0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hf hdr="0" ftr="0" dt="0"/>
  <p:txStyles>
    <p:titleStyle>
      <a:lvl1pPr algn="l" defTabSz="872722" rtl="0" eaLnBrk="1" latinLnBrk="0" hangingPunct="1">
        <a:lnSpc>
          <a:spcPct val="85000"/>
        </a:lnSpc>
        <a:spcBef>
          <a:spcPct val="0"/>
        </a:spcBef>
        <a:buNone/>
        <a:defRPr sz="28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kern="1200" cap="all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6700" indent="-2667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arabicPeriod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7pPr>
      <a:lvl8pPr marL="360000" indent="-271463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872722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/>
        </a:buClr>
        <a:buFont typeface="+mj-lt"/>
        <a:buAutoNum type="romanLcPeriod"/>
        <a:defRPr lang="en-GB" sz="1200" kern="1200" baseline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301">
          <p15:clr>
            <a:srgbClr val="F26B43"/>
          </p15:clr>
        </p15:guide>
        <p15:guide id="13" pos="7379">
          <p15:clr>
            <a:srgbClr val="F26B43"/>
          </p15:clr>
        </p15:guide>
        <p15:guide id="14" orient="horz" pos="640">
          <p15:clr>
            <a:srgbClr val="F26B43"/>
          </p15:clr>
        </p15:guide>
        <p15:guide id="15" orient="horz" pos="4088">
          <p15:clr>
            <a:srgbClr val="F26B43"/>
          </p15:clr>
        </p15:guide>
        <p15:guide id="16" orient="horz" pos="232">
          <p15:clr>
            <a:srgbClr val="F26B43"/>
          </p15:clr>
        </p15:guide>
        <p15:guide id="17" pos="3931">
          <p15:clr>
            <a:srgbClr val="F26B43"/>
          </p15:clr>
        </p15:guide>
        <p15:guide id="18" pos="3749">
          <p15:clr>
            <a:srgbClr val="F26B43"/>
          </p15:clr>
        </p15:guide>
        <p15:guide id="19" pos="1935">
          <p15:clr>
            <a:srgbClr val="F26B43"/>
          </p15:clr>
        </p15:guide>
        <p15:guide id="20" pos="2116">
          <p15:clr>
            <a:srgbClr val="F26B43"/>
          </p15:clr>
        </p15:guide>
        <p15:guide id="21" pos="5564">
          <p15:clr>
            <a:srgbClr val="F26B43"/>
          </p15:clr>
        </p15:guide>
        <p15:guide id="22" pos="574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0D77-6E92-420D-9D96-173B33454A6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75D0C-B235-4C3A-A344-B0F6581C2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jpe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jpe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sw.com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1C36F-EF97-491F-8B0E-2E24D0BC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762" y="4090202"/>
            <a:ext cx="6134958" cy="867669"/>
          </a:xfrm>
        </p:spPr>
        <p:txBody>
          <a:bodyPr/>
          <a:lstStyle/>
          <a:p>
            <a:r>
              <a:rPr lang="en-US" sz="3600" dirty="0"/>
              <a:t>Foreign Trade</a:t>
            </a:r>
            <a:br>
              <a:rPr lang="en-US" sz="3600" dirty="0"/>
            </a:br>
            <a:r>
              <a:rPr lang="en-US" sz="3600" dirty="0"/>
              <a:t>Zones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6301D-D987-4C38-85CE-1B4E55ECD83B}"/>
              </a:ext>
            </a:extLst>
          </p:cNvPr>
          <p:cNvSpPr txBox="1"/>
          <p:nvPr/>
        </p:nvSpPr>
        <p:spPr>
          <a:xfrm>
            <a:off x="6136850" y="5191178"/>
            <a:ext cx="54783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72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Curtis Spencer,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IMSW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6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841669"/>
              </p:ext>
            </p:extLst>
          </p:nvPr>
        </p:nvGraphicFramePr>
        <p:xfrm>
          <a:off x="1657562" y="885811"/>
          <a:ext cx="7922648" cy="571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5343471" imgH="4705184" progId="Excel.Sheet.8">
                  <p:embed/>
                </p:oleObj>
              </mc:Choice>
              <mc:Fallback>
                <p:oleObj name="Worksheet" r:id="rId3" imgW="5343471" imgH="4705184" progId="Excel.Sheet.8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562" y="885811"/>
                        <a:ext cx="7922648" cy="5715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153742"/>
            <a:ext cx="1032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TYPICAL FTZ OPERATIONS:  SMALL IMPORTER IN TEXAS</a:t>
            </a:r>
          </a:p>
        </p:txBody>
      </p:sp>
      <p:pic>
        <p:nvPicPr>
          <p:cNvPr id="4" name="Picture 21" descr="IMSW Logo">
            <a:extLst>
              <a:ext uri="{FF2B5EF4-FFF2-40B4-BE49-F238E27FC236}">
                <a16:creationId xmlns:a16="http://schemas.microsoft.com/office/drawing/2014/main" id="{C3EDDD35-2694-402E-A790-8776068FF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4"/>
          <a:stretch/>
        </p:blipFill>
        <p:spPr bwMode="auto">
          <a:xfrm>
            <a:off x="9944100" y="6053139"/>
            <a:ext cx="2247900" cy="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0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869964"/>
              </p:ext>
            </p:extLst>
          </p:nvPr>
        </p:nvGraphicFramePr>
        <p:xfrm>
          <a:off x="1438275" y="879166"/>
          <a:ext cx="8747125" cy="554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7648643" imgH="4781460" progId="Excel.Sheet.8">
                  <p:embed/>
                </p:oleObj>
              </mc:Choice>
              <mc:Fallback>
                <p:oleObj name="Worksheet" r:id="rId3" imgW="7648643" imgH="4781460" progId="Excel.Sheet.8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5" y="879166"/>
                        <a:ext cx="8747125" cy="5540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799" y="158765"/>
            <a:ext cx="11649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TYPICAL FTZ OPERATIONS:  SMALL IMPORTER IN TEXAS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D76E77-315C-41C7-9E3D-EB63855B01FA}"/>
              </a:ext>
            </a:extLst>
          </p:cNvPr>
          <p:cNvSpPr/>
          <p:nvPr/>
        </p:nvSpPr>
        <p:spPr>
          <a:xfrm>
            <a:off x="809625" y="4680374"/>
            <a:ext cx="9725025" cy="729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1" descr="IMSW Logo">
            <a:extLst>
              <a:ext uri="{FF2B5EF4-FFF2-40B4-BE49-F238E27FC236}">
                <a16:creationId xmlns:a16="http://schemas.microsoft.com/office/drawing/2014/main" id="{8C457A7A-AD3B-40BE-8C52-B3772FD05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4"/>
          <a:stretch/>
        </p:blipFill>
        <p:spPr bwMode="auto">
          <a:xfrm>
            <a:off x="9944100" y="6053139"/>
            <a:ext cx="2247900" cy="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449" y="236539"/>
            <a:ext cx="10277804" cy="844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3038" algn="l"/>
            <a:r>
              <a:rPr lang="en-US" dirty="0">
                <a:solidFill>
                  <a:schemeClr val="bg1"/>
                </a:solidFill>
              </a:rPr>
              <a:t>About IMS Worldwide Inc.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4350" y="1254125"/>
            <a:ext cx="9439275" cy="487521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5000"/>
              </a:lnSpc>
              <a:spcBef>
                <a:spcPct val="4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cap="none" dirty="0" err="1">
                <a:solidFill>
                  <a:schemeClr val="bg1"/>
                </a:solidFill>
              </a:rPr>
              <a:t>IMSW</a:t>
            </a:r>
            <a:r>
              <a:rPr lang="en-US" sz="2200" cap="none" dirty="0">
                <a:solidFill>
                  <a:schemeClr val="bg1"/>
                </a:solidFill>
              </a:rPr>
              <a:t> has completed over 375 FTZ projects during 45 years. We have conducted 50 logistics/drayage studies for industrial </a:t>
            </a:r>
            <a:r>
              <a:rPr lang="en-US" sz="2200" cap="none" dirty="0" err="1">
                <a:solidFill>
                  <a:schemeClr val="bg1"/>
                </a:solidFill>
              </a:rPr>
              <a:t>R.E</a:t>
            </a:r>
            <a:r>
              <a:rPr lang="en-US" sz="2200" cap="none" dirty="0">
                <a:solidFill>
                  <a:schemeClr val="bg1"/>
                </a:solidFill>
              </a:rPr>
              <a:t>. Firms, railroads and land-owners.</a:t>
            </a:r>
          </a:p>
          <a:p>
            <a:pPr marL="342900" indent="-342900">
              <a:lnSpc>
                <a:spcPct val="95000"/>
              </a:lnSpc>
              <a:spcBef>
                <a:spcPct val="4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chemeClr val="bg1"/>
                </a:solidFill>
              </a:rPr>
              <a:t>We work with large gateway zones (Houston, LA, Miami, Dallas, Chicago, Phoenix, El Paso and NJ) </a:t>
            </a:r>
          </a:p>
          <a:p>
            <a:pPr marL="342900" indent="-342900">
              <a:lnSpc>
                <a:spcPct val="95000"/>
              </a:lnSpc>
              <a:spcBef>
                <a:spcPct val="4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chemeClr val="bg1"/>
                </a:solidFill>
              </a:rPr>
              <a:t>We work with fortune 1000 companies:  Target, The Limited, Dell, Home Depot, Abbott Labs, TJX, Dicks Sporting Goods, Ceva, FedEx, </a:t>
            </a:r>
            <a:r>
              <a:rPr lang="en-US" sz="2200" cap="none" dirty="0" err="1">
                <a:solidFill>
                  <a:schemeClr val="bg1"/>
                </a:solidFill>
              </a:rPr>
              <a:t>XPO</a:t>
            </a:r>
            <a:r>
              <a:rPr lang="en-US" sz="2200" cap="none" dirty="0">
                <a:solidFill>
                  <a:schemeClr val="bg1"/>
                </a:solidFill>
              </a:rPr>
              <a:t>, UPS, Yusen, </a:t>
            </a:r>
            <a:r>
              <a:rPr lang="en-US" sz="2200" cap="none" dirty="0" err="1">
                <a:solidFill>
                  <a:schemeClr val="bg1"/>
                </a:solidFill>
              </a:rPr>
              <a:t>NFI</a:t>
            </a:r>
            <a:r>
              <a:rPr lang="en-US" sz="2200" cap="none" dirty="0">
                <a:solidFill>
                  <a:schemeClr val="bg1"/>
                </a:solidFill>
              </a:rPr>
              <a:t>, Nippon Express, Etc.</a:t>
            </a:r>
          </a:p>
          <a:p>
            <a:pPr marL="342900" indent="-342900">
              <a:lnSpc>
                <a:spcPct val="95000"/>
              </a:lnSpc>
              <a:spcBef>
                <a:spcPct val="4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cap="none" dirty="0">
                <a:solidFill>
                  <a:schemeClr val="bg1"/>
                </a:solidFill>
              </a:rPr>
              <a:t>We work with the largest REITs in the USA: Prologis, Duke, </a:t>
            </a:r>
            <a:r>
              <a:rPr lang="en-US" sz="2200" cap="none" dirty="0" err="1">
                <a:solidFill>
                  <a:schemeClr val="bg1"/>
                </a:solidFill>
              </a:rPr>
              <a:t>Panattoni</a:t>
            </a:r>
            <a:r>
              <a:rPr lang="en-US" sz="2200" cap="none" dirty="0">
                <a:solidFill>
                  <a:schemeClr val="bg1"/>
                </a:solidFill>
              </a:rPr>
              <a:t>, Transwestern, Trammel Crow, Majestic, Clarion, USAA, </a:t>
            </a:r>
            <a:r>
              <a:rPr lang="en-US" sz="2200" cap="none" dirty="0" err="1">
                <a:solidFill>
                  <a:schemeClr val="bg1"/>
                </a:solidFill>
              </a:rPr>
              <a:t>Div</a:t>
            </a:r>
            <a:r>
              <a:rPr lang="en-US" sz="2200" cap="none" dirty="0">
                <a:solidFill>
                  <a:schemeClr val="bg1"/>
                </a:solidFill>
              </a:rPr>
              <a:t>-Capital/</a:t>
            </a:r>
            <a:r>
              <a:rPr lang="en-US" sz="2200" cap="none" dirty="0" err="1">
                <a:solidFill>
                  <a:schemeClr val="bg1"/>
                </a:solidFill>
              </a:rPr>
              <a:t>IIT</a:t>
            </a:r>
            <a:r>
              <a:rPr lang="en-US" sz="2200" cap="none" dirty="0">
                <a:solidFill>
                  <a:schemeClr val="bg1"/>
                </a:solidFill>
              </a:rPr>
              <a:t>, etc.</a:t>
            </a:r>
          </a:p>
          <a:p>
            <a:pPr>
              <a:buSzPct val="125000"/>
            </a:pPr>
            <a:endParaRPr lang="en-US" sz="2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8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26717" y="1748246"/>
            <a:ext cx="8660431" cy="4635137"/>
            <a:chOff x="-49831" y="1524000"/>
            <a:chExt cx="9193831" cy="5114482"/>
          </a:xfrm>
        </p:grpSpPr>
        <p:pic>
          <p:nvPicPr>
            <p:cNvPr id="1026" name="Picture 1" descr=" IMSW Service Ma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90"/>
            <a:stretch/>
          </p:blipFill>
          <p:spPr bwMode="auto">
            <a:xfrm>
              <a:off x="-49831" y="1524000"/>
              <a:ext cx="9193831" cy="5114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2236170" y="45720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391000" y="3918724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89710" y="4338754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60952" y="3879695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81500" y="40005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97970" y="41529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36870" y="3652024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51120" y="374588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646370" y="3849959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5920" y="35052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31170" y="3926159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335852" y="4382429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141170" y="450881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01722" y="26670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512770" y="27432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446220" y="3048000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970" y="4534829"/>
              <a:ext cx="1905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080632" y="184150"/>
            <a:ext cx="7696200" cy="158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3800" dirty="0">
                <a:solidFill>
                  <a:srgbClr val="5B9BD5">
                    <a:lumMod val="75000"/>
                  </a:srgbClr>
                </a:solidFill>
              </a:rPr>
              <a:t>IMSW Overview of National FTZ and Strategic Development Projects 1977-2020</a:t>
            </a:r>
          </a:p>
        </p:txBody>
      </p:sp>
      <p:pic>
        <p:nvPicPr>
          <p:cNvPr id="24" name="Picture 21" descr="IMSW Logo">
            <a:extLst>
              <a:ext uri="{FF2B5EF4-FFF2-40B4-BE49-F238E27FC236}">
                <a16:creationId xmlns:a16="http://schemas.microsoft.com/office/drawing/2014/main" id="{583B6B41-9860-4FEA-AE5A-2F0AEE9AB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24"/>
          <a:stretch/>
        </p:blipFill>
        <p:spPr bwMode="auto">
          <a:xfrm>
            <a:off x="9944100" y="6053139"/>
            <a:ext cx="2247900" cy="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25351AC-E63F-4701-953C-6B20A8064283}"/>
              </a:ext>
            </a:extLst>
          </p:cNvPr>
          <p:cNvSpPr/>
          <p:nvPr/>
        </p:nvSpPr>
        <p:spPr>
          <a:xfrm>
            <a:off x="276225" y="6181725"/>
            <a:ext cx="27717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/>
          <a:p>
            <a:pPr algn="ctr"/>
            <a:endParaRPr lang="en-US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246" y="1664408"/>
            <a:ext cx="96029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Over 6,000 companies use FTZs:  Target, Home Depot, Levi’s, The Limited, Puma, Adidas and 1,000’s of retailers use FTZs in their Supply Chains to Cut Costs!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MPF Savings are the leading “rationale” for using FTZ’s; (DCs and FCs)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However, Manufacturing in Zones is making a come-back:  Sub-Zero, GE Appliances, Maxwell Technologies, Tesla, Red Bull, White Claw etc.  Anything to cut costs!</a:t>
            </a:r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Trump Tariffs are driving companies to seek out FTZ designation to offset rising costs.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094" y="247650"/>
            <a:ext cx="926592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200" b="1" dirty="0">
                <a:solidFill>
                  <a:schemeClr val="bg1"/>
                </a:solidFill>
              </a:rPr>
              <a:t>The Zone Program is Evolving in the Face of a Changing U.S. Economy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515" y="1435181"/>
            <a:ext cx="94437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FTZs are real Supply Chain cost reducers:  They can take $300,000 to $1Millions out of costs.</a:t>
            </a:r>
          </a:p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FTZs are easier to manage now:  Software has become simpler, all forms electronic, Brokerage is protected. Multiple locations operated from HQ!</a:t>
            </a:r>
          </a:p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FTZs are CTPAT “Best Practice”.</a:t>
            </a:r>
          </a:p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Weekly Entry offers huge savings to large-scale importers!</a:t>
            </a:r>
          </a:p>
          <a:p>
            <a:pPr marL="457200" indent="-4572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But, with the new China Tariffs (China 301 duties ++) this is also about super-high tariff rates.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760" y="381778"/>
            <a:ext cx="98550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 dirty="0">
                <a:solidFill>
                  <a:schemeClr val="bg1"/>
                </a:solidFill>
              </a:rPr>
              <a:t>Key Drivers for Senior Management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451" y="1476511"/>
            <a:ext cx="950298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US vowed to slap duties on up to $200 Billion of Chinese imports.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Chinese did the same to US! 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After the first $50 Billion, the next $200 Billion already hit Consumer Goods: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-"/>
            </a:pPr>
            <a:r>
              <a:rPr lang="en-US" sz="2400" dirty="0">
                <a:solidFill>
                  <a:schemeClr val="bg1"/>
                </a:solidFill>
              </a:rPr>
              <a:t>Apparel, Footwear, Electronics, Furniture,  Sound Systems, cosmetics, tools and Hand-Bags!!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Our Ag Products, Planes, Hi-Tech goods, and Pharma are all going to be hit going to China. 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This isn’t “maybe” anymore, it’s real and it’s now!</a:t>
            </a:r>
          </a:p>
          <a:p>
            <a:pPr marL="3943350" lvl="8" indent="-28575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Wall Street Journal, July 12, 2018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549" y="169652"/>
            <a:ext cx="9750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solidFill>
                  <a:schemeClr val="bg1"/>
                </a:solidFill>
              </a:rPr>
              <a:t>Everyone in the USA is having to re-think their Supply Chains…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4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411" y="1323975"/>
            <a:ext cx="9743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USA has begun receiving $10X more in Duty Payments since 2018.  Average duty now is 15%-20% not 2%.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FTZ Program is the only way to carry “insurance” against a Tariff World that changes daily. 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 have gotten DOUBLE the calls for FTZ use since this whole Tariff Sheriff business started!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So, in 2018 the FTZ Program was all about MPF savings; and now, it’s about Tariffs! 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Even small Occupiers are feeling the pain.</a:t>
            </a:r>
          </a:p>
          <a:p>
            <a:pPr marL="285750" indent="-28575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053" y="301764"/>
            <a:ext cx="1012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How do we “insure” against current policy?</a:t>
            </a:r>
          </a:p>
        </p:txBody>
      </p:sp>
    </p:spTree>
    <p:extLst>
      <p:ext uri="{BB962C8B-B14F-4D97-AF65-F5344CB8AC3E}">
        <p14:creationId xmlns:p14="http://schemas.microsoft.com/office/powerpoint/2010/main" val="38061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85" y="420477"/>
            <a:ext cx="8923170" cy="64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400" b="1" dirty="0">
                <a:solidFill>
                  <a:schemeClr val="bg1"/>
                </a:solidFill>
              </a:rPr>
              <a:t>How Do Company’s Qualify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2864" y="1489619"/>
            <a:ext cx="8550176" cy="50593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None/>
            </a:pPr>
            <a:r>
              <a:rPr lang="en-US" altLang="en-US" dirty="0">
                <a:solidFill>
                  <a:schemeClr val="bg1"/>
                </a:solidFill>
              </a:rPr>
              <a:t>Understanding the FTZ process is Step 1.</a:t>
            </a:r>
          </a:p>
          <a:p>
            <a:pPr marL="0" indent="0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None/>
            </a:pPr>
            <a:r>
              <a:rPr lang="en-US" altLang="en-US" dirty="0">
                <a:solidFill>
                  <a:schemeClr val="bg1"/>
                </a:solidFill>
              </a:rPr>
              <a:t>Determine if you meet ONE or more of…..  </a:t>
            </a:r>
          </a:p>
          <a:p>
            <a:pPr marL="854075" lvl="1" indent="-396875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1"/>
                </a:solidFill>
              </a:rPr>
              <a:t>300,000 SF or more of DC space with imports, OR,</a:t>
            </a:r>
          </a:p>
          <a:p>
            <a:pPr marL="854075" lvl="1" indent="-396875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1"/>
                </a:solidFill>
              </a:rPr>
              <a:t>$100 Million in import value per year, OR,</a:t>
            </a:r>
          </a:p>
          <a:p>
            <a:pPr marL="854075" lvl="1" indent="-396875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1"/>
                </a:solidFill>
              </a:rPr>
              <a:t>1,000 Customs Entries or more, OR,</a:t>
            </a:r>
          </a:p>
          <a:p>
            <a:pPr marL="854075" lvl="1" indent="-396875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1"/>
                </a:solidFill>
              </a:rPr>
              <a:t>You import parts/components and manufacture, assemble or pick &amp; pack!</a:t>
            </a:r>
          </a:p>
        </p:txBody>
      </p:sp>
    </p:spTree>
    <p:extLst>
      <p:ext uri="{BB962C8B-B14F-4D97-AF65-F5344CB8AC3E}">
        <p14:creationId xmlns:p14="http://schemas.microsoft.com/office/powerpoint/2010/main" val="18218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940" y="423833"/>
            <a:ext cx="7920318" cy="63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400" b="1" dirty="0">
                <a:solidFill>
                  <a:schemeClr val="bg1"/>
                </a:solidFill>
              </a:rPr>
              <a:t>Bingo – You Qualify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6091" y="1602997"/>
            <a:ext cx="9990214" cy="4118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</a:rPr>
              <a:t>Call IMS Worldwide 281-554-9099</a:t>
            </a:r>
          </a:p>
          <a:p>
            <a:pPr marL="400050" indent="-400050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</a:rPr>
              <a:t>Use the </a:t>
            </a:r>
            <a:r>
              <a:rPr lang="en-US" alt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www.imsw.com</a:t>
            </a:r>
            <a:r>
              <a:rPr lang="en-US" altLang="en-US" dirty="0">
                <a:solidFill>
                  <a:schemeClr val="bg1"/>
                </a:solidFill>
              </a:rPr>
              <a:t> website.</a:t>
            </a:r>
          </a:p>
          <a:p>
            <a:pPr marL="400050" indent="-400050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</a:rPr>
              <a:t>IMSW will determine if there is a savings of more than 2:1 or more (we do the cost-benefits analysis, for free!).</a:t>
            </a:r>
          </a:p>
          <a:p>
            <a:pPr marL="400050" indent="-400050">
              <a:lnSpc>
                <a:spcPct val="95000"/>
              </a:lnSpc>
              <a:spcBef>
                <a:spcPct val="40000"/>
              </a:spcBef>
              <a:buClr>
                <a:schemeClr val="bg1"/>
              </a:buClr>
            </a:pPr>
            <a:r>
              <a:rPr lang="en-US" altLang="en-US" dirty="0">
                <a:solidFill>
                  <a:schemeClr val="bg1"/>
                </a:solidFill>
              </a:rPr>
              <a:t>Here is a perfect example of what we provide to </a:t>
            </a:r>
            <a:r>
              <a:rPr lang="en-US" altLang="en-US" dirty="0" err="1">
                <a:solidFill>
                  <a:schemeClr val="bg1"/>
                </a:solidFill>
              </a:rPr>
              <a:t>C&amp;W</a:t>
            </a:r>
            <a:r>
              <a:rPr lang="en-US" altLang="en-US" dirty="0">
                <a:solidFill>
                  <a:schemeClr val="bg1"/>
                </a:solidFill>
              </a:rPr>
              <a:t> Brokers for their Customers…Can be completed on a conference call in 10 minutes!!</a:t>
            </a:r>
          </a:p>
        </p:txBody>
      </p:sp>
    </p:spTree>
    <p:extLst>
      <p:ext uri="{BB962C8B-B14F-4D97-AF65-F5344CB8AC3E}">
        <p14:creationId xmlns:p14="http://schemas.microsoft.com/office/powerpoint/2010/main" val="42837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gd1vrGTESGAWbSDq5x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rdvO.ZEmap12W2Cra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QrdvO.ZEmap12W2Cra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gd1vrGTESGAWbSDq5x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SbMMPNX0SW2FLxuWQX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7f_9PO_0KCd4UEAQkPQ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youts">
  <a:themeElements>
    <a:clrScheme name="C&amp;W Template colours_2015">
      <a:dk1>
        <a:srgbClr val="696B6B"/>
      </a:dk1>
      <a:lt1>
        <a:srgbClr val="FFFFFF"/>
      </a:lt1>
      <a:dk2>
        <a:srgbClr val="E4002B"/>
      </a:dk2>
      <a:lt2>
        <a:srgbClr val="9BD3DD"/>
      </a:lt2>
      <a:accent1>
        <a:srgbClr val="0093B2"/>
      </a:accent1>
      <a:accent2>
        <a:srgbClr val="696B6B"/>
      </a:accent2>
      <a:accent3>
        <a:srgbClr val="A6192E"/>
      </a:accent3>
      <a:accent4>
        <a:srgbClr val="B5BD00"/>
      </a:accent4>
      <a:accent5>
        <a:srgbClr val="FF671F"/>
      </a:accent5>
      <a:accent6>
        <a:srgbClr val="003865"/>
      </a:accent6>
      <a:hlink>
        <a:srgbClr val="0093B2"/>
      </a:hlink>
      <a:folHlink>
        <a:srgbClr val="E4002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54000" tIns="54000" rIns="54000" bIns="54000" rtlCol="0" anchor="ctr" anchorCtr="1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Aft>
            <a:spcPts val="600"/>
          </a:spcAft>
          <a:defRPr sz="1200" dirty="0" err="1" smtClean="0"/>
        </a:defPPr>
      </a:lstStyle>
    </a:txDef>
  </a:objectDefaults>
  <a:extraClrSchemeLst/>
  <a:custClrLst>
    <a:custClr>
      <a:srgbClr val="FFFFFF"/>
    </a:custClr>
    <a:custClr>
      <a:srgbClr val="969797"/>
    </a:custClr>
    <a:custClr>
      <a:srgbClr val="B9E0E7"/>
    </a:custClr>
    <a:custClr>
      <a:srgbClr val="E4002B"/>
    </a:custClr>
    <a:custClr>
      <a:srgbClr val="56AAC6"/>
    </a:custClr>
    <a:custClr>
      <a:srgbClr val="7E7B7D"/>
    </a:custClr>
    <a:custClr>
      <a:srgbClr val="C15E6D"/>
    </a:custClr>
    <a:custClr>
      <a:srgbClr val="C9CE71"/>
    </a:custClr>
    <a:custClr>
      <a:srgbClr val="FF9863"/>
    </a:custClr>
    <a:custClr>
      <a:srgbClr val="526180"/>
    </a:custClr>
    <a:custClr>
      <a:srgbClr val="FFFFFF"/>
    </a:custClr>
    <a:custClr>
      <a:srgbClr val="C3C4C4"/>
    </a:custClr>
    <a:custClr>
      <a:srgbClr val="D9ECEB"/>
    </a:custClr>
    <a:custClr>
      <a:srgbClr val="FFFFFF"/>
    </a:custClr>
    <a:custClr>
      <a:srgbClr val="9EC8DB"/>
    </a:custClr>
    <a:custClr>
      <a:srgbClr val="ABA9AA"/>
    </a:custClr>
    <a:custClr>
      <a:srgbClr val="DBA3AB"/>
    </a:custClr>
    <a:custClr>
      <a:srgbClr val="DEE1AA"/>
    </a:custClr>
    <a:custClr>
      <a:srgbClr val="FFC5A3"/>
    </a:custClr>
    <a:custClr>
      <a:srgbClr val="99AFC1"/>
    </a:custClr>
    <a:custClr>
      <a:srgbClr val="FFFFFF"/>
    </a:custClr>
    <a:custClr>
      <a:srgbClr val="EAEAEA"/>
    </a:custClr>
    <a:custClr>
      <a:srgbClr val="EBF6F8"/>
    </a:custClr>
    <a:custClr>
      <a:srgbClr val="FFFFFF"/>
    </a:custClr>
    <a:custClr>
      <a:srgbClr val="CCE9F0"/>
    </a:custClr>
    <a:custClr>
      <a:srgbClr val="D0CECF"/>
    </a:custClr>
    <a:custClr>
      <a:srgbClr val="EDD1D5"/>
    </a:custClr>
    <a:custClr>
      <a:srgbClr val="EEF0D3"/>
    </a:custClr>
    <a:custClr>
      <a:srgbClr val="FFE2D0"/>
    </a:custClr>
    <a:custClr>
      <a:srgbClr val="CCD7E0"/>
    </a:custClr>
  </a:custClrLst>
  <a:extLst>
    <a:ext uri="{05A4C25C-085E-4340-85A3-A5531E510DB2}">
      <thm15:themeFamily xmlns:thm15="http://schemas.microsoft.com/office/thememl/2012/main" name="CUS100046_C&amp;W PPT A4 landscape template v01.potx" id="{D0CB58C4-BFC3-411D-80CA-623AFBC41039}" vid="{8F0D90CF-868E-4C7D-AF3A-51BE230F2644}"/>
    </a:ext>
  </a:extLst>
</a:theme>
</file>

<file path=ppt/theme/theme2.xml><?xml version="1.0" encoding="utf-8"?>
<a:theme xmlns:a="http://schemas.openxmlformats.org/drawingml/2006/main" name="3_Layouts">
  <a:themeElements>
    <a:clrScheme name="C&amp;W Template colours_2015">
      <a:dk1>
        <a:srgbClr val="696B6B"/>
      </a:dk1>
      <a:lt1>
        <a:srgbClr val="FFFFFF"/>
      </a:lt1>
      <a:dk2>
        <a:srgbClr val="E4002B"/>
      </a:dk2>
      <a:lt2>
        <a:srgbClr val="9BD3DD"/>
      </a:lt2>
      <a:accent1>
        <a:srgbClr val="0093B2"/>
      </a:accent1>
      <a:accent2>
        <a:srgbClr val="696B6B"/>
      </a:accent2>
      <a:accent3>
        <a:srgbClr val="A6192E"/>
      </a:accent3>
      <a:accent4>
        <a:srgbClr val="B5BD00"/>
      </a:accent4>
      <a:accent5>
        <a:srgbClr val="FF671F"/>
      </a:accent5>
      <a:accent6>
        <a:srgbClr val="003865"/>
      </a:accent6>
      <a:hlink>
        <a:srgbClr val="0093B2"/>
      </a:hlink>
      <a:folHlink>
        <a:srgbClr val="E4002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54000" tIns="54000" rIns="54000" bIns="54000" rtlCol="0" anchor="ctr" anchorCtr="1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Aft>
            <a:spcPts val="600"/>
          </a:spcAft>
          <a:defRPr sz="1200" dirty="0" err="1" smtClean="0"/>
        </a:defPPr>
      </a:lstStyle>
    </a:txDef>
  </a:objectDefaults>
  <a:extraClrSchemeLst/>
  <a:custClrLst>
    <a:custClr>
      <a:srgbClr val="FFFFFF"/>
    </a:custClr>
    <a:custClr>
      <a:srgbClr val="969797"/>
    </a:custClr>
    <a:custClr>
      <a:srgbClr val="B9E0E7"/>
    </a:custClr>
    <a:custClr>
      <a:srgbClr val="E4002B"/>
    </a:custClr>
    <a:custClr>
      <a:srgbClr val="56AAC6"/>
    </a:custClr>
    <a:custClr>
      <a:srgbClr val="7E7B7D"/>
    </a:custClr>
    <a:custClr>
      <a:srgbClr val="C15E6D"/>
    </a:custClr>
    <a:custClr>
      <a:srgbClr val="C9CE71"/>
    </a:custClr>
    <a:custClr>
      <a:srgbClr val="FF9863"/>
    </a:custClr>
    <a:custClr>
      <a:srgbClr val="526180"/>
    </a:custClr>
    <a:custClr>
      <a:srgbClr val="FFFFFF"/>
    </a:custClr>
    <a:custClr>
      <a:srgbClr val="C3C4C4"/>
    </a:custClr>
    <a:custClr>
      <a:srgbClr val="D9ECEB"/>
    </a:custClr>
    <a:custClr>
      <a:srgbClr val="FFFFFF"/>
    </a:custClr>
    <a:custClr>
      <a:srgbClr val="9EC8DB"/>
    </a:custClr>
    <a:custClr>
      <a:srgbClr val="ABA9AA"/>
    </a:custClr>
    <a:custClr>
      <a:srgbClr val="DBA3AB"/>
    </a:custClr>
    <a:custClr>
      <a:srgbClr val="DEE1AA"/>
    </a:custClr>
    <a:custClr>
      <a:srgbClr val="FFC5A3"/>
    </a:custClr>
    <a:custClr>
      <a:srgbClr val="99AFC1"/>
    </a:custClr>
    <a:custClr>
      <a:srgbClr val="FFFFFF"/>
    </a:custClr>
    <a:custClr>
      <a:srgbClr val="EAEAEA"/>
    </a:custClr>
    <a:custClr>
      <a:srgbClr val="EBF6F8"/>
    </a:custClr>
    <a:custClr>
      <a:srgbClr val="FFFFFF"/>
    </a:custClr>
    <a:custClr>
      <a:srgbClr val="CCE9F0"/>
    </a:custClr>
    <a:custClr>
      <a:srgbClr val="D0CECF"/>
    </a:custClr>
    <a:custClr>
      <a:srgbClr val="EDD1D5"/>
    </a:custClr>
    <a:custClr>
      <a:srgbClr val="EEF0D3"/>
    </a:custClr>
    <a:custClr>
      <a:srgbClr val="FFE2D0"/>
    </a:custClr>
    <a:custClr>
      <a:srgbClr val="CCD7E0"/>
    </a:custClr>
  </a:custClrLst>
  <a:extLst>
    <a:ext uri="{05A4C25C-085E-4340-85A3-A5531E510DB2}">
      <thm15:themeFamily xmlns:thm15="http://schemas.microsoft.com/office/thememl/2012/main" name="CUS100046_C&amp;W PPT A4 landscape template v01.potx" id="{D0CB58C4-BFC3-411D-80CA-623AFBC41039}" vid="{8F0D90CF-868E-4C7D-AF3A-51BE230F26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8F05584D64F84CAD975E3DD85739D4" ma:contentTypeVersion="12" ma:contentTypeDescription="Create a new document." ma:contentTypeScope="" ma:versionID="bb2c044fa03c5f04c83d33c9876f9ed1">
  <xsd:schema xmlns:xsd="http://www.w3.org/2001/XMLSchema" xmlns:xs="http://www.w3.org/2001/XMLSchema" xmlns:p="http://schemas.microsoft.com/office/2006/metadata/properties" xmlns:ns2="07740184-7b03-4b63-84b5-856939e56df8" xmlns:ns3="07791d18-514d-4079-b6fb-a3bcac2816ff" targetNamespace="http://schemas.microsoft.com/office/2006/metadata/properties" ma:root="true" ma:fieldsID="6f914c74a99d8f3bcbac9337954f196e" ns2:_="" ns3:_="">
    <xsd:import namespace="07740184-7b03-4b63-84b5-856939e56df8"/>
    <xsd:import namespace="07791d18-514d-4079-b6fb-a3bcac281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40184-7b03-4b63-84b5-856939e56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91d18-514d-4079-b6fb-a3bcac281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334E68-0B60-4A67-8E82-22958590B7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3BDEE-2413-4939-84A6-71854AD11BE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7791d18-514d-4079-b6fb-a3bcac2816ff"/>
    <ds:schemaRef ds:uri="http://purl.org/dc/terms/"/>
    <ds:schemaRef ds:uri="http://schemas.openxmlformats.org/package/2006/metadata/core-properties"/>
    <ds:schemaRef ds:uri="07740184-7b03-4b63-84b5-856939e56d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F2DF80-D2CE-4E72-A3A6-12D67E4B8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40184-7b03-4b63-84b5-856939e56df8"/>
    <ds:schemaRef ds:uri="07791d18-514d-4079-b6fb-a3bcac281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722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Layouts</vt:lpstr>
      <vt:lpstr>3_Layouts</vt:lpstr>
      <vt:lpstr>Office Theme</vt:lpstr>
      <vt:lpstr>think-cell Slide</vt:lpstr>
      <vt:lpstr>Worksheet</vt:lpstr>
      <vt:lpstr>Foreign Trade Zones</vt:lpstr>
      <vt:lpstr>About IMS Worldwide Inc.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 Spencer</dc:creator>
  <cp:lastModifiedBy>Kelly Halvorsen</cp:lastModifiedBy>
  <cp:revision>9</cp:revision>
  <dcterms:created xsi:type="dcterms:W3CDTF">2020-08-21T19:20:50Z</dcterms:created>
  <dcterms:modified xsi:type="dcterms:W3CDTF">2020-09-15T18:56:43Z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0x010100FF8F05584D64F84CAD975E3DD85739D4</vt:lpwstr>
  </property>
</Properties>
</file>